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media/image15.jpg" ContentType="image/jpeg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25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3" r:id="rId20"/>
  </p:sldIdLst>
  <p:sldSz cx="12192000" cy="6858000"/>
  <p:notesSz cx="6858000" cy="12192000"/>
  <p:embeddedFontLst>
    <p:embeddedFont>
      <p:font typeface="MiSans" panose="020B0604020202020204" charset="-122"/>
      <p:regular r:id="rId22"/>
    </p:embeddedFont>
    <p:embeddedFont>
      <p:font typeface="Noto Sans SC" panose="020B0604020202020204" charset="-128"/>
      <p:regular r:id="rId23"/>
    </p:embeddedFont>
    <p:embeddedFont>
      <p:font typeface="Garamond" panose="02020404030301010803" pitchFamily="18" charset="0"/>
      <p:regular r:id="rId24"/>
      <p:bold r:id="rId25"/>
      <p: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5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6607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AAD347D-5ACD-4C99-B74B-A9C85AD731AF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953681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05034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78063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46031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28418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64046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61732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453780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927579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42631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317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82251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18610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1687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7367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742347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85320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050398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90249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DE"/>
            </a:p>
          </p:txBody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915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  <p:sldLayoutId id="2147483837" r:id="rId12"/>
    <p:sldLayoutId id="2147483838" r:id="rId13"/>
    <p:sldLayoutId id="2147483839" r:id="rId14"/>
    <p:sldLayoutId id="2147483840" r:id="rId15"/>
    <p:sldLayoutId id="2147483841" r:id="rId16"/>
    <p:sldLayoutId id="2147483842" r:id="rId17"/>
    <p:sldLayoutId id="2147483843" r:id="rId18"/>
    <p:sldLayoutId id="2147483844" r:id="rId19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140585" y="1212850"/>
            <a:ext cx="7670800" cy="313932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AUTO1 Inventory Performance Insights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155815" y="6068695"/>
            <a:ext cx="217932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5" name="Text 2"/>
          <p:cNvSpPr/>
          <p:nvPr/>
        </p:nvSpPr>
        <p:spPr>
          <a:xfrm>
            <a:off x="3529965" y="4424045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120890" y="6120765"/>
            <a:ext cx="22498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Sandeep Uprety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811385" y="6068695"/>
            <a:ext cx="217932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8" name="Text 5"/>
          <p:cNvSpPr/>
          <p:nvPr/>
        </p:nvSpPr>
        <p:spPr>
          <a:xfrm>
            <a:off x="6185535" y="4424045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776460" y="6120765"/>
            <a:ext cx="22498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01/11/2025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93745" y="472817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1" name="Text 8"/>
          <p:cNvSpPr/>
          <p:nvPr/>
        </p:nvSpPr>
        <p:spPr>
          <a:xfrm>
            <a:off x="893745" y="4728174"/>
            <a:ext cx="1141923" cy="72329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0230150" y="156968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3" name="Text 10"/>
          <p:cNvSpPr/>
          <p:nvPr/>
        </p:nvSpPr>
        <p:spPr>
          <a:xfrm>
            <a:off x="10230150" y="1569684"/>
            <a:ext cx="1141923" cy="72329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-91519" y="281991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Pricing vs External Market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9937" y="1108812"/>
            <a:ext cx="27178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80000"/>
              </a:lnSpc>
              <a:buNone/>
            </a:pPr>
            <a:r>
              <a:rPr lang="en-US" sz="6000" b="1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-1%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9937" y="1972412"/>
            <a:ext cx="2717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Average Price Gap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9937" y="2328012"/>
            <a:ext cx="2717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(Listed vs Market Reference)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247650" y="2940098"/>
            <a:ext cx="3898900" cy="2540000"/>
          </a:xfrm>
          <a:custGeom>
            <a:avLst/>
            <a:gdLst/>
            <a:ahLst/>
            <a:cxnLst/>
            <a:rect l="l" t="t" r="r" b="b"/>
            <a:pathLst>
              <a:path w="3898900" h="2540000">
                <a:moveTo>
                  <a:pt x="101600" y="0"/>
                </a:moveTo>
                <a:lnTo>
                  <a:pt x="3797300" y="0"/>
                </a:lnTo>
                <a:cubicBezTo>
                  <a:pt x="3853375" y="0"/>
                  <a:pt x="3898900" y="45525"/>
                  <a:pt x="3898900" y="101600"/>
                </a:cubicBezTo>
                <a:lnTo>
                  <a:pt x="3898900" y="2438400"/>
                </a:lnTo>
                <a:cubicBezTo>
                  <a:pt x="3898900" y="2494475"/>
                  <a:pt x="3853375" y="2540000"/>
                  <a:pt x="3797300" y="2540000"/>
                </a:cubicBezTo>
                <a:lnTo>
                  <a:pt x="101600" y="2540000"/>
                </a:lnTo>
                <a:cubicBezTo>
                  <a:pt x="45525" y="2540000"/>
                  <a:pt x="0" y="2494475"/>
                  <a:pt x="0" y="243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8D0F5">
              <a:alpha val="30196"/>
            </a:srgbClr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9" name="Text 5"/>
          <p:cNvSpPr/>
          <p:nvPr/>
        </p:nvSpPr>
        <p:spPr>
          <a:xfrm>
            <a:off x="450850" y="3143298"/>
            <a:ext cx="4000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Insight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450850" y="3600498"/>
            <a:ext cx="3492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Slight underpricing accelerates sales while preserving strong profitability.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450850" y="4311698"/>
            <a:ext cx="4000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Recommendation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450850" y="4768898"/>
            <a:ext cx="3492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modest price increases for fast-selling models to optimize margins.</a:t>
            </a:r>
            <a:endParaRPr lang="en-US" sz="1600" dirty="0"/>
          </a:p>
        </p:txBody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5612CB3A-0D42-2B22-81AB-33D1C62E143B}"/>
              </a:ext>
            </a:extLst>
          </p:cNvPr>
          <p:cNvSpPr/>
          <p:nvPr/>
        </p:nvSpPr>
        <p:spPr>
          <a:xfrm>
            <a:off x="450850" y="5772758"/>
            <a:ext cx="10870321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Market Positioning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Most listings are priced close to the external market average, with a small overall gap of around –1 %.This pricing strategy keeps AUTO1 competitive and supports faster sales.</a:t>
            </a:r>
            <a:endParaRPr lang="en-US" sz="1600" dirty="0"/>
          </a:p>
        </p:txBody>
      </p:sp>
      <p:pic>
        <p:nvPicPr>
          <p:cNvPr id="15" name="Picture 14" descr="A graph of a price gap between a market and a price gap&#10;&#10;AI-generated content may be incorrect.">
            <a:extLst>
              <a:ext uri="{FF2B5EF4-FFF2-40B4-BE49-F238E27FC236}">
                <a16:creationId xmlns:a16="http://schemas.microsoft.com/office/drawing/2014/main" id="{96439C27-1B73-85E7-8573-3F1411874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2108" y="1861125"/>
            <a:ext cx="6089916" cy="335890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270000"/>
            <a:ext cx="43688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Liquidity and Inventory Age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387600"/>
            <a:ext cx="43688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significant portion of capital is tied up in aged inventory, slowing turnover and impacting liquidity.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5052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6" name="Shape 3"/>
          <p:cNvSpPr/>
          <p:nvPr/>
        </p:nvSpPr>
        <p:spPr>
          <a:xfrm>
            <a:off x="381000" y="36322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7072" y="58241"/>
                </a:moveTo>
                <a:lnTo>
                  <a:pt x="54124" y="95250"/>
                </a:lnTo>
                <a:lnTo>
                  <a:pt x="199876" y="95250"/>
                </a:lnTo>
                <a:lnTo>
                  <a:pt x="186928" y="58241"/>
                </a:lnTo>
                <a:cubicBezTo>
                  <a:pt x="184696" y="51891"/>
                  <a:pt x="178693" y="47625"/>
                  <a:pt x="171946" y="47625"/>
                </a:cubicBezTo>
                <a:lnTo>
                  <a:pt x="82054" y="47625"/>
                </a:lnTo>
                <a:cubicBezTo>
                  <a:pt x="75307" y="47625"/>
                  <a:pt x="69304" y="51891"/>
                  <a:pt x="67072" y="58241"/>
                </a:cubicBezTo>
                <a:close/>
                <a:moveTo>
                  <a:pt x="19645" y="97631"/>
                </a:moveTo>
                <a:lnTo>
                  <a:pt x="37108" y="47774"/>
                </a:lnTo>
                <a:cubicBezTo>
                  <a:pt x="43805" y="28674"/>
                  <a:pt x="61813" y="15875"/>
                  <a:pt x="82054" y="15875"/>
                </a:cubicBezTo>
                <a:lnTo>
                  <a:pt x="171946" y="15875"/>
                </a:lnTo>
                <a:cubicBezTo>
                  <a:pt x="192187" y="15875"/>
                  <a:pt x="210195" y="28674"/>
                  <a:pt x="216892" y="47774"/>
                </a:cubicBezTo>
                <a:lnTo>
                  <a:pt x="234355" y="97631"/>
                </a:lnTo>
                <a:cubicBezTo>
                  <a:pt x="245864" y="102394"/>
                  <a:pt x="254000" y="113754"/>
                  <a:pt x="254000" y="127000"/>
                </a:cubicBezTo>
                <a:lnTo>
                  <a:pt x="254000" y="222250"/>
                </a:lnTo>
                <a:cubicBezTo>
                  <a:pt x="254000" y="231031"/>
                  <a:pt x="246906" y="238125"/>
                  <a:pt x="238125" y="238125"/>
                </a:cubicBezTo>
                <a:lnTo>
                  <a:pt x="222250" y="238125"/>
                </a:lnTo>
                <a:cubicBezTo>
                  <a:pt x="213469" y="238125"/>
                  <a:pt x="206375" y="231031"/>
                  <a:pt x="206375" y="222250"/>
                </a:cubicBezTo>
                <a:lnTo>
                  <a:pt x="206375" y="206375"/>
                </a:lnTo>
                <a:lnTo>
                  <a:pt x="47625" y="206375"/>
                </a:lnTo>
                <a:lnTo>
                  <a:pt x="47625" y="222250"/>
                </a:lnTo>
                <a:cubicBezTo>
                  <a:pt x="47625" y="231031"/>
                  <a:pt x="40531" y="238125"/>
                  <a:pt x="31750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127000"/>
                </a:lnTo>
                <a:cubicBezTo>
                  <a:pt x="0" y="113754"/>
                  <a:pt x="8136" y="102394"/>
                  <a:pt x="19645" y="97631"/>
                </a:cubicBezTo>
                <a:close/>
                <a:moveTo>
                  <a:pt x="63500" y="150813"/>
                </a:moveTo>
                <a:cubicBezTo>
                  <a:pt x="63500" y="142051"/>
                  <a:pt x="56387" y="134938"/>
                  <a:pt x="47625" y="134938"/>
                </a:cubicBezTo>
                <a:cubicBezTo>
                  <a:pt x="38863" y="134938"/>
                  <a:pt x="31750" y="142051"/>
                  <a:pt x="31750" y="150813"/>
                </a:cubicBezTo>
                <a:cubicBezTo>
                  <a:pt x="31750" y="159574"/>
                  <a:pt x="38863" y="166688"/>
                  <a:pt x="47625" y="166688"/>
                </a:cubicBezTo>
                <a:cubicBezTo>
                  <a:pt x="56387" y="166688"/>
                  <a:pt x="63500" y="159574"/>
                  <a:pt x="63500" y="150813"/>
                </a:cubicBezTo>
                <a:close/>
                <a:moveTo>
                  <a:pt x="206375" y="166688"/>
                </a:moveTo>
                <a:cubicBezTo>
                  <a:pt x="215137" y="166688"/>
                  <a:pt x="222250" y="159574"/>
                  <a:pt x="222250" y="150813"/>
                </a:cubicBezTo>
                <a:cubicBezTo>
                  <a:pt x="222250" y="142051"/>
                  <a:pt x="215137" y="134938"/>
                  <a:pt x="206375" y="134938"/>
                </a:cubicBezTo>
                <a:cubicBezTo>
                  <a:pt x="197613" y="134938"/>
                  <a:pt x="190500" y="142051"/>
                  <a:pt x="190500" y="150813"/>
                </a:cubicBezTo>
                <a:cubicBezTo>
                  <a:pt x="190500" y="159574"/>
                  <a:pt x="197613" y="166688"/>
                  <a:pt x="206375" y="166688"/>
                </a:cubicBez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7" name="Text 4"/>
          <p:cNvSpPr/>
          <p:nvPr/>
        </p:nvSpPr>
        <p:spPr>
          <a:xfrm>
            <a:off x="914400" y="3606800"/>
            <a:ext cx="254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544 Cars</a:t>
            </a: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listed for &gt;90 days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4165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9" name="Shape 6"/>
          <p:cNvSpPr/>
          <p:nvPr/>
        </p:nvSpPr>
        <p:spPr>
          <a:xfrm>
            <a:off x="396875" y="42926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36364" y="95250"/>
                </a:moveTo>
                <a:cubicBezTo>
                  <a:pt x="50006" y="49361"/>
                  <a:pt x="92521" y="15875"/>
                  <a:pt x="142875" y="15875"/>
                </a:cubicBezTo>
                <a:lnTo>
                  <a:pt x="174625" y="15875"/>
                </a:lnTo>
                <a:cubicBezTo>
                  <a:pt x="183406" y="15875"/>
                  <a:pt x="190500" y="22969"/>
                  <a:pt x="190500" y="31750"/>
                </a:cubicBezTo>
                <a:cubicBezTo>
                  <a:pt x="190500" y="40531"/>
                  <a:pt x="183406" y="47625"/>
                  <a:pt x="174625" y="47625"/>
                </a:cubicBezTo>
                <a:lnTo>
                  <a:pt x="142875" y="47625"/>
                </a:lnTo>
                <a:cubicBezTo>
                  <a:pt x="110331" y="47625"/>
                  <a:pt x="82352" y="67221"/>
                  <a:pt x="70098" y="95250"/>
                </a:cubicBezTo>
                <a:lnTo>
                  <a:pt x="134938" y="95250"/>
                </a:lnTo>
                <a:cubicBezTo>
                  <a:pt x="141536" y="95250"/>
                  <a:pt x="146844" y="100558"/>
                  <a:pt x="146844" y="107156"/>
                </a:cubicBezTo>
                <a:cubicBezTo>
                  <a:pt x="146844" y="113754"/>
                  <a:pt x="141536" y="119063"/>
                  <a:pt x="134938" y="119063"/>
                </a:cubicBezTo>
                <a:lnTo>
                  <a:pt x="63897" y="119063"/>
                </a:lnTo>
                <a:cubicBezTo>
                  <a:pt x="63649" y="121692"/>
                  <a:pt x="63500" y="124321"/>
                  <a:pt x="63500" y="127000"/>
                </a:cubicBezTo>
                <a:cubicBezTo>
                  <a:pt x="63500" y="129679"/>
                  <a:pt x="63649" y="132308"/>
                  <a:pt x="63897" y="134938"/>
                </a:cubicBezTo>
                <a:lnTo>
                  <a:pt x="134938" y="134938"/>
                </a:lnTo>
                <a:cubicBezTo>
                  <a:pt x="141536" y="134938"/>
                  <a:pt x="146844" y="140246"/>
                  <a:pt x="146844" y="146844"/>
                </a:cubicBezTo>
                <a:cubicBezTo>
                  <a:pt x="146844" y="153442"/>
                  <a:pt x="141536" y="158750"/>
                  <a:pt x="134938" y="158750"/>
                </a:cubicBezTo>
                <a:lnTo>
                  <a:pt x="70098" y="158750"/>
                </a:lnTo>
                <a:cubicBezTo>
                  <a:pt x="82352" y="186779"/>
                  <a:pt x="110331" y="206375"/>
                  <a:pt x="142875" y="206375"/>
                </a:cubicBezTo>
                <a:lnTo>
                  <a:pt x="174625" y="206375"/>
                </a:lnTo>
                <a:cubicBezTo>
                  <a:pt x="183406" y="206375"/>
                  <a:pt x="190500" y="213469"/>
                  <a:pt x="190500" y="222250"/>
                </a:cubicBezTo>
                <a:cubicBezTo>
                  <a:pt x="190500" y="231031"/>
                  <a:pt x="183406" y="238125"/>
                  <a:pt x="174625" y="238125"/>
                </a:cubicBezTo>
                <a:lnTo>
                  <a:pt x="142875" y="238125"/>
                </a:lnTo>
                <a:cubicBezTo>
                  <a:pt x="92521" y="238125"/>
                  <a:pt x="50006" y="204639"/>
                  <a:pt x="36364" y="158750"/>
                </a:cubicBezTo>
                <a:lnTo>
                  <a:pt x="19844" y="158750"/>
                </a:lnTo>
                <a:cubicBezTo>
                  <a:pt x="13246" y="158750"/>
                  <a:pt x="7938" y="153442"/>
                  <a:pt x="7938" y="146844"/>
                </a:cubicBezTo>
                <a:cubicBezTo>
                  <a:pt x="7938" y="140246"/>
                  <a:pt x="13246" y="134938"/>
                  <a:pt x="19844" y="134938"/>
                </a:cubicBezTo>
                <a:lnTo>
                  <a:pt x="32048" y="134938"/>
                </a:lnTo>
                <a:cubicBezTo>
                  <a:pt x="31700" y="129729"/>
                  <a:pt x="31700" y="124271"/>
                  <a:pt x="32048" y="119063"/>
                </a:cubicBezTo>
                <a:lnTo>
                  <a:pt x="19844" y="119063"/>
                </a:lnTo>
                <a:cubicBezTo>
                  <a:pt x="13246" y="119063"/>
                  <a:pt x="7938" y="113754"/>
                  <a:pt x="7938" y="107156"/>
                </a:cubicBezTo>
                <a:cubicBezTo>
                  <a:pt x="7938" y="100558"/>
                  <a:pt x="13246" y="95250"/>
                  <a:pt x="19844" y="95250"/>
                </a:cubicBezTo>
                <a:lnTo>
                  <a:pt x="36364" y="95250"/>
                </a:ln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0" name="Text 7"/>
          <p:cNvSpPr/>
          <p:nvPr/>
        </p:nvSpPr>
        <p:spPr>
          <a:xfrm>
            <a:off x="914400" y="4267200"/>
            <a:ext cx="2652458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€7.8M</a:t>
            </a: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 tied-up capital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54000" y="4978400"/>
            <a:ext cx="4368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Recommendation: Focused repricing or targeted campaigns for aged stock.</a:t>
            </a:r>
            <a:endParaRPr lang="en-US" sz="1600" dirty="0"/>
          </a:p>
        </p:txBody>
      </p:sp>
      <p:pic>
        <p:nvPicPr>
          <p:cNvPr id="12" name="Image 1" descr="https://kimi-web-img.moonshot.cn/img/thumbs.dreamstime.com/780785c55d22013cd375c515201dcb467fb4f648.jpg"/>
          <p:cNvPicPr>
            <a:picLocks noChangeAspect="1"/>
          </p:cNvPicPr>
          <p:nvPr/>
        </p:nvPicPr>
        <p:blipFill>
          <a:blip r:embed="rId4"/>
          <a:srcRect l="18950" r="18950"/>
          <a:stretch/>
        </p:blipFill>
        <p:spPr>
          <a:xfrm>
            <a:off x="4927600" y="254000"/>
            <a:ext cx="7010400" cy="6350000"/>
          </a:xfrm>
          <a:prstGeom prst="roundRect">
            <a:avLst>
              <a:gd name="adj" fmla="val 1600"/>
            </a:avLst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Strategic Recommendations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8796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Strategic Recommendations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591733" y="2743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5" name="Shape 2"/>
          <p:cNvSpPr/>
          <p:nvPr/>
        </p:nvSpPr>
        <p:spPr>
          <a:xfrm>
            <a:off x="1928283" y="30226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28575" y="0"/>
                </a:moveTo>
                <a:cubicBezTo>
                  <a:pt x="12769" y="0"/>
                  <a:pt x="0" y="12769"/>
                  <a:pt x="0" y="28575"/>
                </a:cubicBezTo>
                <a:cubicBezTo>
                  <a:pt x="0" y="44381"/>
                  <a:pt x="12769" y="57150"/>
                  <a:pt x="28575" y="57150"/>
                </a:cubicBezTo>
                <a:lnTo>
                  <a:pt x="28575" y="66973"/>
                </a:lnTo>
                <a:cubicBezTo>
                  <a:pt x="28575" y="104835"/>
                  <a:pt x="43666" y="141178"/>
                  <a:pt x="70455" y="167967"/>
                </a:cubicBezTo>
                <a:lnTo>
                  <a:pt x="131088" y="228600"/>
                </a:lnTo>
                <a:lnTo>
                  <a:pt x="70455" y="289233"/>
                </a:lnTo>
                <a:cubicBezTo>
                  <a:pt x="43666" y="316022"/>
                  <a:pt x="28575" y="352365"/>
                  <a:pt x="28575" y="390227"/>
                </a:cubicBezTo>
                <a:lnTo>
                  <a:pt x="28575" y="400050"/>
                </a:lnTo>
                <a:cubicBezTo>
                  <a:pt x="12769" y="400050"/>
                  <a:pt x="0" y="412819"/>
                  <a:pt x="0" y="428625"/>
                </a:cubicBezTo>
                <a:cubicBezTo>
                  <a:pt x="0" y="444431"/>
                  <a:pt x="12769" y="457200"/>
                  <a:pt x="28575" y="457200"/>
                </a:cubicBezTo>
                <a:lnTo>
                  <a:pt x="314325" y="457200"/>
                </a:lnTo>
                <a:cubicBezTo>
                  <a:pt x="330131" y="457200"/>
                  <a:pt x="342900" y="444431"/>
                  <a:pt x="342900" y="428625"/>
                </a:cubicBezTo>
                <a:cubicBezTo>
                  <a:pt x="342900" y="412819"/>
                  <a:pt x="330131" y="400050"/>
                  <a:pt x="314325" y="400050"/>
                </a:cubicBezTo>
                <a:lnTo>
                  <a:pt x="314325" y="390227"/>
                </a:lnTo>
                <a:cubicBezTo>
                  <a:pt x="314325" y="352365"/>
                  <a:pt x="299234" y="316022"/>
                  <a:pt x="272445" y="289233"/>
                </a:cubicBezTo>
                <a:lnTo>
                  <a:pt x="211812" y="228600"/>
                </a:lnTo>
                <a:lnTo>
                  <a:pt x="272445" y="167967"/>
                </a:lnTo>
                <a:cubicBezTo>
                  <a:pt x="299234" y="141178"/>
                  <a:pt x="314325" y="104835"/>
                  <a:pt x="314325" y="66973"/>
                </a:cubicBezTo>
                <a:lnTo>
                  <a:pt x="314325" y="57150"/>
                </a:lnTo>
                <a:cubicBezTo>
                  <a:pt x="330131" y="57150"/>
                  <a:pt x="342900" y="44381"/>
                  <a:pt x="342900" y="28575"/>
                </a:cubicBezTo>
                <a:cubicBezTo>
                  <a:pt x="342900" y="12769"/>
                  <a:pt x="330131" y="0"/>
                  <a:pt x="314325" y="0"/>
                </a:cubicBezTo>
                <a:lnTo>
                  <a:pt x="28575" y="0"/>
                </a:lnTo>
                <a:close/>
                <a:moveTo>
                  <a:pt x="85725" y="66973"/>
                </a:moveTo>
                <a:lnTo>
                  <a:pt x="85725" y="57150"/>
                </a:lnTo>
                <a:lnTo>
                  <a:pt x="257175" y="57150"/>
                </a:lnTo>
                <a:lnTo>
                  <a:pt x="257175" y="66973"/>
                </a:lnTo>
                <a:cubicBezTo>
                  <a:pt x="257175" y="83939"/>
                  <a:pt x="252174" y="100370"/>
                  <a:pt x="242888" y="114300"/>
                </a:cubicBezTo>
                <a:lnTo>
                  <a:pt x="100013" y="114300"/>
                </a:lnTo>
                <a:cubicBezTo>
                  <a:pt x="90815" y="100370"/>
                  <a:pt x="85725" y="83939"/>
                  <a:pt x="85725" y="66973"/>
                </a:cubicBezTo>
                <a:close/>
                <a:moveTo>
                  <a:pt x="100013" y="342900"/>
                </a:moveTo>
                <a:cubicBezTo>
                  <a:pt x="103138" y="338167"/>
                  <a:pt x="106799" y="333702"/>
                  <a:pt x="110817" y="329595"/>
                </a:cubicBezTo>
                <a:lnTo>
                  <a:pt x="171450" y="268962"/>
                </a:lnTo>
                <a:lnTo>
                  <a:pt x="232083" y="329595"/>
                </a:lnTo>
                <a:cubicBezTo>
                  <a:pt x="236190" y="333702"/>
                  <a:pt x="239762" y="338167"/>
                  <a:pt x="242977" y="342900"/>
                </a:cubicBezTo>
                <a:lnTo>
                  <a:pt x="100013" y="342900"/>
                </a:ln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6" name="Text 3"/>
          <p:cNvSpPr/>
          <p:nvPr/>
        </p:nvSpPr>
        <p:spPr>
          <a:xfrm>
            <a:off x="0" y="3911600"/>
            <a:ext cx="4203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b="1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Short-Term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54000" y="4419600"/>
            <a:ext cx="36957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Reprice or promote vehicles listed for more than 90 days to clear aged inventory and unlock tied-up capital.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486400" y="24892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3A7BD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9" name="Shape 6"/>
          <p:cNvSpPr/>
          <p:nvPr/>
        </p:nvSpPr>
        <p:spPr>
          <a:xfrm>
            <a:off x="5829300" y="27940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152400" y="0"/>
                </a:moveTo>
                <a:cubicBezTo>
                  <a:pt x="173474" y="0"/>
                  <a:pt x="190500" y="17026"/>
                  <a:pt x="190500" y="38100"/>
                </a:cubicBezTo>
                <a:lnTo>
                  <a:pt x="190500" y="76200"/>
                </a:lnTo>
                <a:lnTo>
                  <a:pt x="342900" y="76200"/>
                </a:lnTo>
                <a:lnTo>
                  <a:pt x="342900" y="38100"/>
                </a:lnTo>
                <a:cubicBezTo>
                  <a:pt x="342900" y="17026"/>
                  <a:pt x="359926" y="0"/>
                  <a:pt x="381000" y="0"/>
                </a:cubicBezTo>
                <a:cubicBezTo>
                  <a:pt x="402074" y="0"/>
                  <a:pt x="419100" y="17026"/>
                  <a:pt x="419100" y="38100"/>
                </a:cubicBezTo>
                <a:lnTo>
                  <a:pt x="419100" y="76200"/>
                </a:lnTo>
                <a:lnTo>
                  <a:pt x="457200" y="76200"/>
                </a:lnTo>
                <a:cubicBezTo>
                  <a:pt x="499229" y="76200"/>
                  <a:pt x="533400" y="110371"/>
                  <a:pt x="533400" y="152400"/>
                </a:cubicBezTo>
                <a:lnTo>
                  <a:pt x="533400" y="495300"/>
                </a:lnTo>
                <a:cubicBezTo>
                  <a:pt x="533400" y="537329"/>
                  <a:pt x="499229" y="571500"/>
                  <a:pt x="457200" y="571500"/>
                </a:cubicBezTo>
                <a:lnTo>
                  <a:pt x="76200" y="571500"/>
                </a:lnTo>
                <a:cubicBezTo>
                  <a:pt x="34171" y="571500"/>
                  <a:pt x="0" y="537329"/>
                  <a:pt x="0" y="495300"/>
                </a:cubicBezTo>
                <a:lnTo>
                  <a:pt x="0" y="152400"/>
                </a:lnTo>
                <a:cubicBezTo>
                  <a:pt x="0" y="110371"/>
                  <a:pt x="34171" y="76200"/>
                  <a:pt x="76200" y="76200"/>
                </a:cubicBezTo>
                <a:lnTo>
                  <a:pt x="114300" y="76200"/>
                </a:lnTo>
                <a:lnTo>
                  <a:pt x="114300" y="38100"/>
                </a:lnTo>
                <a:cubicBezTo>
                  <a:pt x="114300" y="17026"/>
                  <a:pt x="131326" y="0"/>
                  <a:pt x="152400" y="0"/>
                </a:cubicBezTo>
                <a:close/>
                <a:moveTo>
                  <a:pt x="76200" y="285750"/>
                </a:moveTo>
                <a:lnTo>
                  <a:pt x="76200" y="323850"/>
                </a:lnTo>
                <a:cubicBezTo>
                  <a:pt x="76200" y="334328"/>
                  <a:pt x="84773" y="342900"/>
                  <a:pt x="95250" y="342900"/>
                </a:cubicBezTo>
                <a:lnTo>
                  <a:pt x="133350" y="342900"/>
                </a:lnTo>
                <a:cubicBezTo>
                  <a:pt x="143828" y="342900"/>
                  <a:pt x="152400" y="334328"/>
                  <a:pt x="152400" y="323850"/>
                </a:cubicBezTo>
                <a:lnTo>
                  <a:pt x="152400" y="285750"/>
                </a:lnTo>
                <a:cubicBezTo>
                  <a:pt x="152400" y="275273"/>
                  <a:pt x="143828" y="266700"/>
                  <a:pt x="133350" y="266700"/>
                </a:cubicBezTo>
                <a:lnTo>
                  <a:pt x="95250" y="266700"/>
                </a:lnTo>
                <a:cubicBezTo>
                  <a:pt x="84773" y="266700"/>
                  <a:pt x="76200" y="275273"/>
                  <a:pt x="76200" y="285750"/>
                </a:cubicBezTo>
                <a:close/>
                <a:moveTo>
                  <a:pt x="228600" y="285750"/>
                </a:moveTo>
                <a:lnTo>
                  <a:pt x="228600" y="323850"/>
                </a:lnTo>
                <a:cubicBezTo>
                  <a:pt x="228600" y="334328"/>
                  <a:pt x="237173" y="342900"/>
                  <a:pt x="247650" y="342900"/>
                </a:cubicBezTo>
                <a:lnTo>
                  <a:pt x="285750" y="342900"/>
                </a:lnTo>
                <a:cubicBezTo>
                  <a:pt x="296228" y="342900"/>
                  <a:pt x="304800" y="334328"/>
                  <a:pt x="304800" y="323850"/>
                </a:cubicBezTo>
                <a:lnTo>
                  <a:pt x="304800" y="285750"/>
                </a:lnTo>
                <a:cubicBezTo>
                  <a:pt x="304800" y="275273"/>
                  <a:pt x="296228" y="266700"/>
                  <a:pt x="285750" y="266700"/>
                </a:cubicBezTo>
                <a:lnTo>
                  <a:pt x="247650" y="266700"/>
                </a:lnTo>
                <a:cubicBezTo>
                  <a:pt x="237173" y="266700"/>
                  <a:pt x="228600" y="275273"/>
                  <a:pt x="228600" y="285750"/>
                </a:cubicBezTo>
                <a:close/>
                <a:moveTo>
                  <a:pt x="400050" y="266700"/>
                </a:moveTo>
                <a:cubicBezTo>
                  <a:pt x="389573" y="266700"/>
                  <a:pt x="381000" y="275273"/>
                  <a:pt x="381000" y="285750"/>
                </a:cubicBezTo>
                <a:lnTo>
                  <a:pt x="381000" y="323850"/>
                </a:lnTo>
                <a:cubicBezTo>
                  <a:pt x="381000" y="334328"/>
                  <a:pt x="389573" y="342900"/>
                  <a:pt x="400050" y="342900"/>
                </a:cubicBezTo>
                <a:lnTo>
                  <a:pt x="438150" y="342900"/>
                </a:lnTo>
                <a:cubicBezTo>
                  <a:pt x="448628" y="342900"/>
                  <a:pt x="457200" y="334328"/>
                  <a:pt x="457200" y="323850"/>
                </a:cubicBezTo>
                <a:lnTo>
                  <a:pt x="457200" y="285750"/>
                </a:lnTo>
                <a:cubicBezTo>
                  <a:pt x="457200" y="275273"/>
                  <a:pt x="448628" y="266700"/>
                  <a:pt x="438150" y="266700"/>
                </a:cubicBezTo>
                <a:lnTo>
                  <a:pt x="400050" y="266700"/>
                </a:lnTo>
                <a:close/>
                <a:moveTo>
                  <a:pt x="76200" y="438150"/>
                </a:moveTo>
                <a:lnTo>
                  <a:pt x="76200" y="476250"/>
                </a:lnTo>
                <a:cubicBezTo>
                  <a:pt x="76200" y="486728"/>
                  <a:pt x="84773" y="495300"/>
                  <a:pt x="95250" y="495300"/>
                </a:cubicBezTo>
                <a:lnTo>
                  <a:pt x="133350" y="495300"/>
                </a:lnTo>
                <a:cubicBezTo>
                  <a:pt x="143828" y="495300"/>
                  <a:pt x="152400" y="486728"/>
                  <a:pt x="152400" y="476250"/>
                </a:cubicBezTo>
                <a:lnTo>
                  <a:pt x="152400" y="438150"/>
                </a:lnTo>
                <a:cubicBezTo>
                  <a:pt x="152400" y="427673"/>
                  <a:pt x="143828" y="419100"/>
                  <a:pt x="133350" y="419100"/>
                </a:cubicBezTo>
                <a:lnTo>
                  <a:pt x="95250" y="419100"/>
                </a:lnTo>
                <a:cubicBezTo>
                  <a:pt x="84773" y="419100"/>
                  <a:pt x="76200" y="427673"/>
                  <a:pt x="76200" y="438150"/>
                </a:cubicBezTo>
                <a:close/>
                <a:moveTo>
                  <a:pt x="247650" y="419100"/>
                </a:moveTo>
                <a:cubicBezTo>
                  <a:pt x="237173" y="419100"/>
                  <a:pt x="228600" y="427673"/>
                  <a:pt x="228600" y="438150"/>
                </a:cubicBezTo>
                <a:lnTo>
                  <a:pt x="228600" y="476250"/>
                </a:lnTo>
                <a:cubicBezTo>
                  <a:pt x="228600" y="486728"/>
                  <a:pt x="237173" y="495300"/>
                  <a:pt x="247650" y="495300"/>
                </a:cubicBezTo>
                <a:lnTo>
                  <a:pt x="285750" y="495300"/>
                </a:lnTo>
                <a:cubicBezTo>
                  <a:pt x="296228" y="495300"/>
                  <a:pt x="304800" y="486728"/>
                  <a:pt x="304800" y="476250"/>
                </a:cubicBezTo>
                <a:lnTo>
                  <a:pt x="304800" y="438150"/>
                </a:lnTo>
                <a:cubicBezTo>
                  <a:pt x="304800" y="427673"/>
                  <a:pt x="296228" y="419100"/>
                  <a:pt x="285750" y="419100"/>
                </a:cubicBezTo>
                <a:lnTo>
                  <a:pt x="247650" y="419100"/>
                </a:lnTo>
                <a:close/>
                <a:moveTo>
                  <a:pt x="381000" y="438150"/>
                </a:moveTo>
                <a:lnTo>
                  <a:pt x="381000" y="476250"/>
                </a:lnTo>
                <a:cubicBezTo>
                  <a:pt x="381000" y="486728"/>
                  <a:pt x="389573" y="495300"/>
                  <a:pt x="400050" y="495300"/>
                </a:cubicBezTo>
                <a:lnTo>
                  <a:pt x="438150" y="495300"/>
                </a:lnTo>
                <a:cubicBezTo>
                  <a:pt x="448628" y="495300"/>
                  <a:pt x="457200" y="486728"/>
                  <a:pt x="457200" y="476250"/>
                </a:cubicBezTo>
                <a:lnTo>
                  <a:pt x="457200" y="438150"/>
                </a:lnTo>
                <a:cubicBezTo>
                  <a:pt x="457200" y="427673"/>
                  <a:pt x="448628" y="419100"/>
                  <a:pt x="438150" y="419100"/>
                </a:cubicBezTo>
                <a:lnTo>
                  <a:pt x="400050" y="419100"/>
                </a:lnTo>
                <a:cubicBezTo>
                  <a:pt x="389573" y="419100"/>
                  <a:pt x="381000" y="427673"/>
                  <a:pt x="381000" y="43815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0" name="Text 7"/>
          <p:cNvSpPr/>
          <p:nvPr/>
        </p:nvSpPr>
        <p:spPr>
          <a:xfrm>
            <a:off x="3996267" y="3860800"/>
            <a:ext cx="4203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Medium-Term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250267" y="4547705"/>
            <a:ext cx="3695700" cy="1117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Concentrate on high-performing brands with faster turnover and stronger margins. Enhance data quality for buy prices and market benchmarks to ensure accurate KPI tracking.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584267" y="2743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3" name="Shape 10"/>
          <p:cNvSpPr/>
          <p:nvPr/>
        </p:nvSpPr>
        <p:spPr>
          <a:xfrm>
            <a:off x="9892242" y="30226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114300" y="0"/>
                </a:moveTo>
                <a:cubicBezTo>
                  <a:pt x="130106" y="0"/>
                  <a:pt x="142875" y="12769"/>
                  <a:pt x="142875" y="28575"/>
                </a:cubicBezTo>
                <a:lnTo>
                  <a:pt x="142875" y="57150"/>
                </a:lnTo>
                <a:lnTo>
                  <a:pt x="257175" y="57150"/>
                </a:lnTo>
                <a:lnTo>
                  <a:pt x="257175" y="28575"/>
                </a:lnTo>
                <a:cubicBezTo>
                  <a:pt x="257175" y="12769"/>
                  <a:pt x="269944" y="0"/>
                  <a:pt x="285750" y="0"/>
                </a:cubicBezTo>
                <a:cubicBezTo>
                  <a:pt x="301556" y="0"/>
                  <a:pt x="314325" y="12769"/>
                  <a:pt x="314325" y="28575"/>
                </a:cubicBezTo>
                <a:lnTo>
                  <a:pt x="314325" y="57150"/>
                </a:lnTo>
                <a:lnTo>
                  <a:pt x="342900" y="57150"/>
                </a:lnTo>
                <a:cubicBezTo>
                  <a:pt x="374422" y="57150"/>
                  <a:pt x="400050" y="82778"/>
                  <a:pt x="400050" y="114300"/>
                </a:cubicBezTo>
                <a:lnTo>
                  <a:pt x="400050" y="371475"/>
                </a:lnTo>
                <a:cubicBezTo>
                  <a:pt x="400050" y="402997"/>
                  <a:pt x="374422" y="428625"/>
                  <a:pt x="342900" y="428625"/>
                </a:cubicBezTo>
                <a:lnTo>
                  <a:pt x="57150" y="428625"/>
                </a:lnTo>
                <a:cubicBezTo>
                  <a:pt x="25628" y="428625"/>
                  <a:pt x="0" y="402997"/>
                  <a:pt x="0" y="371475"/>
                </a:cubicBezTo>
                <a:lnTo>
                  <a:pt x="0" y="114300"/>
                </a:lnTo>
                <a:cubicBezTo>
                  <a:pt x="0" y="82778"/>
                  <a:pt x="25628" y="57150"/>
                  <a:pt x="57150" y="57150"/>
                </a:cubicBezTo>
                <a:lnTo>
                  <a:pt x="85725" y="57150"/>
                </a:lnTo>
                <a:lnTo>
                  <a:pt x="85725" y="28575"/>
                </a:lnTo>
                <a:cubicBezTo>
                  <a:pt x="85725" y="12769"/>
                  <a:pt x="98494" y="0"/>
                  <a:pt x="114300" y="0"/>
                </a:cubicBezTo>
                <a:close/>
                <a:moveTo>
                  <a:pt x="57150" y="214313"/>
                </a:moveTo>
                <a:lnTo>
                  <a:pt x="57150" y="242888"/>
                </a:lnTo>
                <a:cubicBezTo>
                  <a:pt x="57150" y="250746"/>
                  <a:pt x="63579" y="257175"/>
                  <a:pt x="71438" y="257175"/>
                </a:cubicBezTo>
                <a:lnTo>
                  <a:pt x="100013" y="257175"/>
                </a:lnTo>
                <a:cubicBezTo>
                  <a:pt x="107871" y="257175"/>
                  <a:pt x="114300" y="250746"/>
                  <a:pt x="114300" y="242888"/>
                </a:cubicBezTo>
                <a:lnTo>
                  <a:pt x="114300" y="214313"/>
                </a:lnTo>
                <a:cubicBezTo>
                  <a:pt x="114300" y="206454"/>
                  <a:pt x="107871" y="200025"/>
                  <a:pt x="100013" y="200025"/>
                </a:cubicBezTo>
                <a:lnTo>
                  <a:pt x="71438" y="200025"/>
                </a:lnTo>
                <a:cubicBezTo>
                  <a:pt x="63579" y="200025"/>
                  <a:pt x="57150" y="206454"/>
                  <a:pt x="57150" y="214313"/>
                </a:cubicBezTo>
                <a:close/>
                <a:moveTo>
                  <a:pt x="171450" y="214313"/>
                </a:moveTo>
                <a:lnTo>
                  <a:pt x="171450" y="242888"/>
                </a:lnTo>
                <a:cubicBezTo>
                  <a:pt x="171450" y="250746"/>
                  <a:pt x="177879" y="257175"/>
                  <a:pt x="185738" y="257175"/>
                </a:cubicBezTo>
                <a:lnTo>
                  <a:pt x="214313" y="257175"/>
                </a:lnTo>
                <a:cubicBezTo>
                  <a:pt x="222171" y="257175"/>
                  <a:pt x="228600" y="250746"/>
                  <a:pt x="228600" y="242888"/>
                </a:cubicBezTo>
                <a:lnTo>
                  <a:pt x="228600" y="214313"/>
                </a:lnTo>
                <a:cubicBezTo>
                  <a:pt x="228600" y="206454"/>
                  <a:pt x="222171" y="200025"/>
                  <a:pt x="214313" y="200025"/>
                </a:cubicBezTo>
                <a:lnTo>
                  <a:pt x="185738" y="200025"/>
                </a:lnTo>
                <a:cubicBezTo>
                  <a:pt x="177879" y="200025"/>
                  <a:pt x="171450" y="206454"/>
                  <a:pt x="171450" y="214313"/>
                </a:cubicBezTo>
                <a:close/>
                <a:moveTo>
                  <a:pt x="300038" y="200025"/>
                </a:moveTo>
                <a:cubicBezTo>
                  <a:pt x="292179" y="200025"/>
                  <a:pt x="285750" y="206454"/>
                  <a:pt x="285750" y="214313"/>
                </a:cubicBezTo>
                <a:lnTo>
                  <a:pt x="285750" y="242888"/>
                </a:lnTo>
                <a:cubicBezTo>
                  <a:pt x="285750" y="250746"/>
                  <a:pt x="292179" y="257175"/>
                  <a:pt x="300038" y="257175"/>
                </a:cubicBezTo>
                <a:lnTo>
                  <a:pt x="328613" y="257175"/>
                </a:lnTo>
                <a:cubicBezTo>
                  <a:pt x="336471" y="257175"/>
                  <a:pt x="342900" y="250746"/>
                  <a:pt x="342900" y="242888"/>
                </a:cubicBezTo>
                <a:lnTo>
                  <a:pt x="342900" y="214313"/>
                </a:lnTo>
                <a:cubicBezTo>
                  <a:pt x="342900" y="206454"/>
                  <a:pt x="336471" y="200025"/>
                  <a:pt x="328613" y="200025"/>
                </a:cubicBezTo>
                <a:lnTo>
                  <a:pt x="300038" y="200025"/>
                </a:lnTo>
                <a:close/>
                <a:moveTo>
                  <a:pt x="57150" y="328613"/>
                </a:moveTo>
                <a:lnTo>
                  <a:pt x="57150" y="357188"/>
                </a:lnTo>
                <a:cubicBezTo>
                  <a:pt x="57150" y="365046"/>
                  <a:pt x="63579" y="371475"/>
                  <a:pt x="71438" y="371475"/>
                </a:cubicBezTo>
                <a:lnTo>
                  <a:pt x="100013" y="371475"/>
                </a:lnTo>
                <a:cubicBezTo>
                  <a:pt x="107871" y="371475"/>
                  <a:pt x="114300" y="365046"/>
                  <a:pt x="114300" y="357188"/>
                </a:cubicBezTo>
                <a:lnTo>
                  <a:pt x="114300" y="328613"/>
                </a:lnTo>
                <a:cubicBezTo>
                  <a:pt x="114300" y="320754"/>
                  <a:pt x="107871" y="314325"/>
                  <a:pt x="100013" y="314325"/>
                </a:cubicBezTo>
                <a:lnTo>
                  <a:pt x="71438" y="314325"/>
                </a:lnTo>
                <a:cubicBezTo>
                  <a:pt x="63579" y="314325"/>
                  <a:pt x="57150" y="320754"/>
                  <a:pt x="57150" y="328613"/>
                </a:cubicBezTo>
                <a:close/>
                <a:moveTo>
                  <a:pt x="185738" y="314325"/>
                </a:moveTo>
                <a:cubicBezTo>
                  <a:pt x="177879" y="314325"/>
                  <a:pt x="171450" y="320754"/>
                  <a:pt x="171450" y="328613"/>
                </a:cubicBezTo>
                <a:lnTo>
                  <a:pt x="171450" y="357188"/>
                </a:lnTo>
                <a:cubicBezTo>
                  <a:pt x="171450" y="365046"/>
                  <a:pt x="177879" y="371475"/>
                  <a:pt x="185738" y="371475"/>
                </a:cubicBezTo>
                <a:lnTo>
                  <a:pt x="214313" y="371475"/>
                </a:lnTo>
                <a:cubicBezTo>
                  <a:pt x="222171" y="371475"/>
                  <a:pt x="228600" y="365046"/>
                  <a:pt x="228600" y="357188"/>
                </a:cubicBezTo>
                <a:lnTo>
                  <a:pt x="228600" y="328613"/>
                </a:lnTo>
                <a:cubicBezTo>
                  <a:pt x="228600" y="320754"/>
                  <a:pt x="222171" y="314325"/>
                  <a:pt x="214313" y="314325"/>
                </a:cubicBezTo>
                <a:lnTo>
                  <a:pt x="185738" y="314325"/>
                </a:lnTo>
                <a:close/>
                <a:moveTo>
                  <a:pt x="285750" y="328613"/>
                </a:moveTo>
                <a:lnTo>
                  <a:pt x="285750" y="357188"/>
                </a:lnTo>
                <a:cubicBezTo>
                  <a:pt x="285750" y="365046"/>
                  <a:pt x="292179" y="371475"/>
                  <a:pt x="300038" y="371475"/>
                </a:cubicBezTo>
                <a:lnTo>
                  <a:pt x="328613" y="371475"/>
                </a:lnTo>
                <a:cubicBezTo>
                  <a:pt x="336471" y="371475"/>
                  <a:pt x="342900" y="365046"/>
                  <a:pt x="342900" y="357188"/>
                </a:cubicBezTo>
                <a:lnTo>
                  <a:pt x="342900" y="328613"/>
                </a:lnTo>
                <a:cubicBezTo>
                  <a:pt x="342900" y="320754"/>
                  <a:pt x="336471" y="314325"/>
                  <a:pt x="328613" y="314325"/>
                </a:cubicBezTo>
                <a:lnTo>
                  <a:pt x="300038" y="314325"/>
                </a:lnTo>
                <a:cubicBezTo>
                  <a:pt x="292179" y="314325"/>
                  <a:pt x="285750" y="320754"/>
                  <a:pt x="285750" y="328613"/>
                </a:cubicBez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4" name="Text 11"/>
          <p:cNvSpPr/>
          <p:nvPr/>
        </p:nvSpPr>
        <p:spPr>
          <a:xfrm>
            <a:off x="7992534" y="3911600"/>
            <a:ext cx="4203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b="1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Long-Term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246534" y="4369905"/>
            <a:ext cx="3695700" cy="147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 Tableau dashboards for weekly performance monitoring. Set measurable goals, for example, at least 50% of cars sold within 30 days, to maintain consistent improvement.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9558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Technical Implementation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633008" y="27178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101596" y="0"/>
                </a:moveTo>
                <a:lnTo>
                  <a:pt x="1117604" y="0"/>
                </a:lnTo>
                <a:cubicBezTo>
                  <a:pt x="1173714" y="0"/>
                  <a:pt x="1219200" y="45486"/>
                  <a:pt x="1219200" y="101596"/>
                </a:cubicBezTo>
                <a:lnTo>
                  <a:pt x="1219200" y="1117604"/>
                </a:lnTo>
                <a:cubicBezTo>
                  <a:pt x="1219200" y="1173714"/>
                  <a:pt x="1173714" y="1219200"/>
                  <a:pt x="111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5" name="Shape 2"/>
          <p:cNvSpPr/>
          <p:nvPr/>
        </p:nvSpPr>
        <p:spPr>
          <a:xfrm>
            <a:off x="1975908" y="30226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523637" y="238720"/>
                </a:moveTo>
                <a:cubicBezTo>
                  <a:pt x="514469" y="201930"/>
                  <a:pt x="497086" y="174188"/>
                  <a:pt x="460058" y="174188"/>
                </a:cubicBezTo>
                <a:lnTo>
                  <a:pt x="412313" y="174188"/>
                </a:lnTo>
                <a:lnTo>
                  <a:pt x="412313" y="230624"/>
                </a:lnTo>
                <a:cubicBezTo>
                  <a:pt x="412313" y="274439"/>
                  <a:pt x="375166" y="311348"/>
                  <a:pt x="332780" y="311348"/>
                </a:cubicBezTo>
                <a:lnTo>
                  <a:pt x="205621" y="311348"/>
                </a:lnTo>
                <a:cubicBezTo>
                  <a:pt x="170855" y="311348"/>
                  <a:pt x="142042" y="341114"/>
                  <a:pt x="142042" y="375999"/>
                </a:cubicBezTo>
                <a:lnTo>
                  <a:pt x="142042" y="497205"/>
                </a:lnTo>
                <a:cubicBezTo>
                  <a:pt x="142042" y="531733"/>
                  <a:pt x="172045" y="551974"/>
                  <a:pt x="205621" y="561856"/>
                </a:cubicBezTo>
                <a:cubicBezTo>
                  <a:pt x="245864" y="573643"/>
                  <a:pt x="284559" y="575786"/>
                  <a:pt x="332780" y="561856"/>
                </a:cubicBezTo>
                <a:cubicBezTo>
                  <a:pt x="364808" y="552569"/>
                  <a:pt x="396359" y="533876"/>
                  <a:pt x="396359" y="497205"/>
                </a:cubicBezTo>
                <a:lnTo>
                  <a:pt x="396359" y="448747"/>
                </a:lnTo>
                <a:lnTo>
                  <a:pt x="269319" y="448747"/>
                </a:lnTo>
                <a:lnTo>
                  <a:pt x="269319" y="432554"/>
                </a:lnTo>
                <a:lnTo>
                  <a:pt x="460057" y="432554"/>
                </a:lnTo>
                <a:cubicBezTo>
                  <a:pt x="497086" y="432554"/>
                  <a:pt x="510778" y="406718"/>
                  <a:pt x="523637" y="368022"/>
                </a:cubicBezTo>
                <a:cubicBezTo>
                  <a:pt x="536972" y="328136"/>
                  <a:pt x="536377" y="289798"/>
                  <a:pt x="523637" y="238720"/>
                </a:cubicBezTo>
                <a:close/>
                <a:moveTo>
                  <a:pt x="340757" y="529471"/>
                </a:moveTo>
                <a:cubicBezTo>
                  <a:pt x="331695" y="530107"/>
                  <a:pt x="323036" y="525633"/>
                  <a:pt x="318312" y="517874"/>
                </a:cubicBezTo>
                <a:cubicBezTo>
                  <a:pt x="313588" y="510115"/>
                  <a:pt x="313588" y="500368"/>
                  <a:pt x="318312" y="492610"/>
                </a:cubicBezTo>
                <a:cubicBezTo>
                  <a:pt x="323036" y="484851"/>
                  <a:pt x="331695" y="480377"/>
                  <a:pt x="340757" y="481012"/>
                </a:cubicBezTo>
                <a:cubicBezTo>
                  <a:pt x="349819" y="480377"/>
                  <a:pt x="358478" y="484851"/>
                  <a:pt x="363202" y="492610"/>
                </a:cubicBezTo>
                <a:cubicBezTo>
                  <a:pt x="367926" y="500368"/>
                  <a:pt x="367926" y="510115"/>
                  <a:pt x="363202" y="517874"/>
                </a:cubicBezTo>
                <a:cubicBezTo>
                  <a:pt x="358478" y="525633"/>
                  <a:pt x="349819" y="530107"/>
                  <a:pt x="340757" y="529471"/>
                </a:cubicBezTo>
                <a:close/>
                <a:moveTo>
                  <a:pt x="199787" y="295394"/>
                </a:moveTo>
                <a:lnTo>
                  <a:pt x="326946" y="295394"/>
                </a:lnTo>
                <a:cubicBezTo>
                  <a:pt x="362307" y="295394"/>
                  <a:pt x="390525" y="266224"/>
                  <a:pt x="390525" y="230743"/>
                </a:cubicBezTo>
                <a:lnTo>
                  <a:pt x="390525" y="109418"/>
                </a:lnTo>
                <a:cubicBezTo>
                  <a:pt x="390525" y="74890"/>
                  <a:pt x="361474" y="49054"/>
                  <a:pt x="326946" y="43220"/>
                </a:cubicBezTo>
                <a:cubicBezTo>
                  <a:pt x="284321" y="36195"/>
                  <a:pt x="238006" y="36552"/>
                  <a:pt x="199787" y="43339"/>
                </a:cubicBezTo>
                <a:cubicBezTo>
                  <a:pt x="145971" y="52864"/>
                  <a:pt x="136208" y="72747"/>
                  <a:pt x="136208" y="109537"/>
                </a:cubicBezTo>
                <a:lnTo>
                  <a:pt x="136208" y="157996"/>
                </a:lnTo>
                <a:lnTo>
                  <a:pt x="263485" y="157996"/>
                </a:lnTo>
                <a:lnTo>
                  <a:pt x="263485" y="174188"/>
                </a:lnTo>
                <a:lnTo>
                  <a:pt x="88463" y="174188"/>
                </a:lnTo>
                <a:cubicBezTo>
                  <a:pt x="51435" y="174188"/>
                  <a:pt x="19050" y="196453"/>
                  <a:pt x="8930" y="238720"/>
                </a:cubicBezTo>
                <a:cubicBezTo>
                  <a:pt x="-2738" y="287179"/>
                  <a:pt x="-3215" y="317421"/>
                  <a:pt x="8930" y="368022"/>
                </a:cubicBezTo>
                <a:cubicBezTo>
                  <a:pt x="17978" y="405646"/>
                  <a:pt x="39529" y="432554"/>
                  <a:pt x="76557" y="432554"/>
                </a:cubicBezTo>
                <a:lnTo>
                  <a:pt x="120253" y="432554"/>
                </a:lnTo>
                <a:lnTo>
                  <a:pt x="120253" y="374452"/>
                </a:lnTo>
                <a:cubicBezTo>
                  <a:pt x="120253" y="332423"/>
                  <a:pt x="156567" y="295394"/>
                  <a:pt x="199787" y="295394"/>
                </a:cubicBezTo>
                <a:close/>
                <a:moveTo>
                  <a:pt x="191929" y="77033"/>
                </a:moveTo>
                <a:cubicBezTo>
                  <a:pt x="205334" y="77033"/>
                  <a:pt x="216218" y="87917"/>
                  <a:pt x="216218" y="101322"/>
                </a:cubicBezTo>
                <a:cubicBezTo>
                  <a:pt x="216218" y="114728"/>
                  <a:pt x="205334" y="125611"/>
                  <a:pt x="191929" y="125611"/>
                </a:cubicBezTo>
                <a:cubicBezTo>
                  <a:pt x="178523" y="125611"/>
                  <a:pt x="167640" y="114728"/>
                  <a:pt x="167640" y="101322"/>
                </a:cubicBezTo>
                <a:cubicBezTo>
                  <a:pt x="167640" y="87917"/>
                  <a:pt x="178523" y="77033"/>
                  <a:pt x="191929" y="77033"/>
                </a:cubicBez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6" name="Text 3"/>
          <p:cNvSpPr/>
          <p:nvPr/>
        </p:nvSpPr>
        <p:spPr>
          <a:xfrm>
            <a:off x="596348" y="4038600"/>
            <a:ext cx="3239264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 Preparation (Python)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82108" y="4394200"/>
            <a:ext cx="3124200" cy="17150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Cleaned and standardized raw data. Created derived variables including </a:t>
            </a:r>
            <a:r>
              <a:rPr lang="en-US" sz="1400" dirty="0" err="1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is_sold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400" dirty="0" err="1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days_on_market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400" dirty="0" err="1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gross_margin_pct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and </a:t>
            </a:r>
            <a:r>
              <a:rPr lang="en-US" sz="1400" dirty="0" err="1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price_gap_vs_market_pct</a:t>
            </a: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906308" y="3505200"/>
            <a:ext cx="102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80000"/>
              </a:lnSpc>
              <a:buNone/>
            </a:pPr>
            <a:r>
              <a:rPr lang="en-US" sz="4800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486400" y="2631661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101596" y="0"/>
                </a:moveTo>
                <a:lnTo>
                  <a:pt x="1117604" y="0"/>
                </a:lnTo>
                <a:cubicBezTo>
                  <a:pt x="1173714" y="0"/>
                  <a:pt x="1219200" y="45486"/>
                  <a:pt x="1219200" y="101596"/>
                </a:cubicBezTo>
                <a:lnTo>
                  <a:pt x="1219200" y="1117604"/>
                </a:lnTo>
                <a:cubicBezTo>
                  <a:pt x="1219200" y="1173714"/>
                  <a:pt x="1173714" y="1219200"/>
                  <a:pt x="111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0" name="Shape 7"/>
          <p:cNvSpPr/>
          <p:nvPr/>
        </p:nvSpPr>
        <p:spPr>
          <a:xfrm>
            <a:off x="5829300" y="2936461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533400" y="245031"/>
                </a:moveTo>
                <a:cubicBezTo>
                  <a:pt x="515779" y="256699"/>
                  <a:pt x="495538" y="266105"/>
                  <a:pt x="474464" y="273606"/>
                </a:cubicBezTo>
                <a:cubicBezTo>
                  <a:pt x="418505" y="293608"/>
                  <a:pt x="345043" y="304800"/>
                  <a:pt x="266700" y="304800"/>
                </a:cubicBezTo>
                <a:cubicBezTo>
                  <a:pt x="188357" y="304800"/>
                  <a:pt x="114776" y="293489"/>
                  <a:pt x="58936" y="273606"/>
                </a:cubicBezTo>
                <a:cubicBezTo>
                  <a:pt x="37981" y="266105"/>
                  <a:pt x="17621" y="256699"/>
                  <a:pt x="0" y="245031"/>
                </a:cubicBezTo>
                <a:lnTo>
                  <a:pt x="0" y="342900"/>
                </a:lnTo>
                <a:cubicBezTo>
                  <a:pt x="0" y="395526"/>
                  <a:pt x="119420" y="438150"/>
                  <a:pt x="266700" y="438150"/>
                </a:cubicBezTo>
                <a:cubicBezTo>
                  <a:pt x="413980" y="438150"/>
                  <a:pt x="533400" y="395526"/>
                  <a:pt x="533400" y="342900"/>
                </a:cubicBezTo>
                <a:lnTo>
                  <a:pt x="533400" y="245031"/>
                </a:lnTo>
                <a:close/>
                <a:moveTo>
                  <a:pt x="533400" y="152400"/>
                </a:moveTo>
                <a:lnTo>
                  <a:pt x="533400" y="95250"/>
                </a:lnTo>
                <a:cubicBezTo>
                  <a:pt x="533400" y="42624"/>
                  <a:pt x="413980" y="0"/>
                  <a:pt x="266700" y="0"/>
                </a:cubicBezTo>
                <a:cubicBezTo>
                  <a:pt x="119420" y="0"/>
                  <a:pt x="0" y="42624"/>
                  <a:pt x="0" y="95250"/>
                </a:cubicBezTo>
                <a:lnTo>
                  <a:pt x="0" y="152400"/>
                </a:lnTo>
                <a:cubicBezTo>
                  <a:pt x="0" y="205026"/>
                  <a:pt x="119420" y="247650"/>
                  <a:pt x="266700" y="247650"/>
                </a:cubicBezTo>
                <a:cubicBezTo>
                  <a:pt x="413980" y="247650"/>
                  <a:pt x="533400" y="205026"/>
                  <a:pt x="533400" y="152400"/>
                </a:cubicBezTo>
                <a:close/>
                <a:moveTo>
                  <a:pt x="474464" y="464106"/>
                </a:moveTo>
                <a:cubicBezTo>
                  <a:pt x="418624" y="483989"/>
                  <a:pt x="345162" y="495300"/>
                  <a:pt x="266700" y="495300"/>
                </a:cubicBezTo>
                <a:cubicBezTo>
                  <a:pt x="188238" y="495300"/>
                  <a:pt x="114776" y="483989"/>
                  <a:pt x="58936" y="464106"/>
                </a:cubicBezTo>
                <a:cubicBezTo>
                  <a:pt x="37981" y="456605"/>
                  <a:pt x="17621" y="447199"/>
                  <a:pt x="0" y="435531"/>
                </a:cubicBezTo>
                <a:lnTo>
                  <a:pt x="0" y="514350"/>
                </a:lnTo>
                <a:cubicBezTo>
                  <a:pt x="0" y="566976"/>
                  <a:pt x="119420" y="609600"/>
                  <a:pt x="266700" y="609600"/>
                </a:cubicBezTo>
                <a:cubicBezTo>
                  <a:pt x="413980" y="609600"/>
                  <a:pt x="533400" y="566976"/>
                  <a:pt x="533400" y="514350"/>
                </a:cubicBezTo>
                <a:lnTo>
                  <a:pt x="533400" y="435531"/>
                </a:lnTo>
                <a:cubicBezTo>
                  <a:pt x="515779" y="447199"/>
                  <a:pt x="495538" y="456605"/>
                  <a:pt x="474464" y="464106"/>
                </a:cubicBez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1" name="Text 8"/>
          <p:cNvSpPr/>
          <p:nvPr/>
        </p:nvSpPr>
        <p:spPr>
          <a:xfrm>
            <a:off x="5077354" y="4038600"/>
            <a:ext cx="219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Analysis Layer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50424" y="4456430"/>
            <a:ext cx="3327400" cy="15877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Developed SQL queries to calculate key KPIs such as average margin, price gap and inventory age buckets. Exported clean tables for visualization and further analysis.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759700" y="3505200"/>
            <a:ext cx="102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80000"/>
              </a:lnSpc>
              <a:buNone/>
            </a:pPr>
            <a:r>
              <a:rPr lang="en-US" sz="4800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9339792" y="2631661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101596" y="0"/>
                </a:moveTo>
                <a:lnTo>
                  <a:pt x="1117604" y="0"/>
                </a:lnTo>
                <a:cubicBezTo>
                  <a:pt x="1173714" y="0"/>
                  <a:pt x="1219200" y="45486"/>
                  <a:pt x="1219200" y="101596"/>
                </a:cubicBezTo>
                <a:lnTo>
                  <a:pt x="1219200" y="1117604"/>
                </a:lnTo>
                <a:cubicBezTo>
                  <a:pt x="1219200" y="1173714"/>
                  <a:pt x="1173714" y="1219200"/>
                  <a:pt x="111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5" name="Shape 12"/>
          <p:cNvSpPr/>
          <p:nvPr/>
        </p:nvSpPr>
        <p:spPr>
          <a:xfrm>
            <a:off x="9606492" y="2936461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610076" y="285750"/>
                </a:moveTo>
                <a:lnTo>
                  <a:pt x="400526" y="285750"/>
                </a:lnTo>
                <a:cubicBezTo>
                  <a:pt x="379452" y="285750"/>
                  <a:pt x="362426" y="268724"/>
                  <a:pt x="362426" y="247650"/>
                </a:cubicBezTo>
                <a:lnTo>
                  <a:pt x="362426" y="38100"/>
                </a:lnTo>
                <a:cubicBezTo>
                  <a:pt x="362426" y="17026"/>
                  <a:pt x="379571" y="-238"/>
                  <a:pt x="400407" y="2500"/>
                </a:cubicBezTo>
                <a:cubicBezTo>
                  <a:pt x="527804" y="19407"/>
                  <a:pt x="628769" y="120372"/>
                  <a:pt x="645676" y="247769"/>
                </a:cubicBezTo>
                <a:cubicBezTo>
                  <a:pt x="648414" y="268605"/>
                  <a:pt x="631150" y="285750"/>
                  <a:pt x="610076" y="285750"/>
                </a:cubicBezTo>
                <a:close/>
                <a:moveTo>
                  <a:pt x="265033" y="44291"/>
                </a:moveTo>
                <a:cubicBezTo>
                  <a:pt x="286583" y="39767"/>
                  <a:pt x="305276" y="57388"/>
                  <a:pt x="305276" y="79415"/>
                </a:cubicBezTo>
                <a:lnTo>
                  <a:pt x="305276" y="314325"/>
                </a:lnTo>
                <a:cubicBezTo>
                  <a:pt x="305276" y="320993"/>
                  <a:pt x="307658" y="327422"/>
                  <a:pt x="311825" y="332542"/>
                </a:cubicBezTo>
                <a:lnTo>
                  <a:pt x="469106" y="522327"/>
                </a:lnTo>
                <a:cubicBezTo>
                  <a:pt x="483037" y="539115"/>
                  <a:pt x="480060" y="564475"/>
                  <a:pt x="460891" y="574834"/>
                </a:cubicBezTo>
                <a:cubicBezTo>
                  <a:pt x="420291" y="596979"/>
                  <a:pt x="373737" y="609600"/>
                  <a:pt x="324326" y="609600"/>
                </a:cubicBezTo>
                <a:cubicBezTo>
                  <a:pt x="166568" y="609600"/>
                  <a:pt x="38576" y="481608"/>
                  <a:pt x="38576" y="323850"/>
                </a:cubicBezTo>
                <a:cubicBezTo>
                  <a:pt x="38576" y="186333"/>
                  <a:pt x="135612" y="71557"/>
                  <a:pt x="265033" y="44291"/>
                </a:cubicBezTo>
                <a:close/>
                <a:moveTo>
                  <a:pt x="568881" y="342900"/>
                </a:moveTo>
                <a:lnTo>
                  <a:pt x="645081" y="342900"/>
                </a:lnTo>
                <a:cubicBezTo>
                  <a:pt x="667107" y="342900"/>
                  <a:pt x="684728" y="361593"/>
                  <a:pt x="680204" y="383143"/>
                </a:cubicBezTo>
                <a:cubicBezTo>
                  <a:pt x="668060" y="440769"/>
                  <a:pt x="638532" y="491966"/>
                  <a:pt x="597337" y="531019"/>
                </a:cubicBezTo>
                <a:cubicBezTo>
                  <a:pt x="582692" y="544949"/>
                  <a:pt x="559713" y="541973"/>
                  <a:pt x="546854" y="526375"/>
                </a:cubicBezTo>
                <a:lnTo>
                  <a:pt x="446365" y="405289"/>
                </a:lnTo>
                <a:cubicBezTo>
                  <a:pt x="425767" y="380405"/>
                  <a:pt x="443508" y="342900"/>
                  <a:pt x="475655" y="342900"/>
                </a:cubicBezTo>
                <a:lnTo>
                  <a:pt x="568762" y="342900"/>
                </a:ln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6" name="Text 13"/>
          <p:cNvSpPr/>
          <p:nvPr/>
        </p:nvSpPr>
        <p:spPr>
          <a:xfrm>
            <a:off x="8932201" y="4041913"/>
            <a:ext cx="203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Visualization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322601" y="4557394"/>
            <a:ext cx="3251200" cy="13663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Built interactive dashboards highlighting sell-through rate, margin trends, and brand-level performance.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Enabled managers to monitor KPIs and identify high-performing segments.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727174" y="1295400"/>
            <a:ext cx="5943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Summary of Insights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254539" y="1882305"/>
            <a:ext cx="10360992" cy="37658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Profitability Remains Strong</a:t>
            </a:r>
          </a:p>
          <a:p>
            <a:pPr lvl="1"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Margins average around 40 percent even with slightly lower pricing compared to market benchmarks.</a:t>
            </a: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Liquidity Is Constrained by Aged Stock</a:t>
            </a:r>
          </a:p>
          <a:p>
            <a:pPr lvl="1"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 540 vehicles have been online for more than 90 days, tying up roughly €7.8 million in capital.</a:t>
            </a: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Brand Mix Affects Performance</a:t>
            </a:r>
          </a:p>
          <a:p>
            <a:pPr lvl="1"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High-margin brands such as SsangYong, Citroën, and Fiat deliver faster sales and stronger returns.</a:t>
            </a: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Pricing Strategy Balances Speed and Profit</a:t>
            </a:r>
          </a:p>
          <a:p>
            <a:pPr lvl="1"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AUTO1’s slight underpricing accelerates turnover while keeping profitability intact.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671982" y="5777837"/>
            <a:ext cx="8989391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Conclusion: Data-driven pricing and sourcing are essential to enhance turnover and liquidity.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83099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Strategic Recommendations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5748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Next Steps and Monitoring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693333" y="2438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3A7BD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5" name="Text 2"/>
          <p:cNvSpPr/>
          <p:nvPr/>
        </p:nvSpPr>
        <p:spPr>
          <a:xfrm>
            <a:off x="1439333" y="2438400"/>
            <a:ext cx="15240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856324" y="3606800"/>
            <a:ext cx="2692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Integrate Findings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54000" y="4013200"/>
            <a:ext cx="3898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Incorporate key insights into regular pricing reviews and stock management decisions.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351867" y="3454400"/>
            <a:ext cx="3492500" cy="50800"/>
          </a:xfrm>
          <a:custGeom>
            <a:avLst/>
            <a:gdLst/>
            <a:ahLst/>
            <a:cxnLst/>
            <a:rect l="l" t="t" r="r" b="b"/>
            <a:pathLst>
              <a:path w="3492500" h="50800">
                <a:moveTo>
                  <a:pt x="0" y="0"/>
                </a:moveTo>
                <a:lnTo>
                  <a:pt x="3492500" y="0"/>
                </a:lnTo>
                <a:lnTo>
                  <a:pt x="34925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9" name="Shape 6"/>
          <p:cNvSpPr/>
          <p:nvPr/>
        </p:nvSpPr>
        <p:spPr>
          <a:xfrm>
            <a:off x="9482667" y="2438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3A7BD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0" name="Text 7"/>
          <p:cNvSpPr/>
          <p:nvPr/>
        </p:nvSpPr>
        <p:spPr>
          <a:xfrm>
            <a:off x="9228667" y="2438400"/>
            <a:ext cx="15240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337021" y="3606800"/>
            <a:ext cx="330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Continuous Monitoring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043334" y="4013200"/>
            <a:ext cx="3898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Maintain oversight via automated dashboards for sustained performance.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0" y="49276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Ongoing, data-driven decision-making is key to long-term success.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>
            <a:extLst>
              <a:ext uri="{FF2B5EF4-FFF2-40B4-BE49-F238E27FC236}">
                <a16:creationId xmlns:a16="http://schemas.microsoft.com/office/drawing/2014/main" id="{0E0D63C5-ECCE-6847-2A59-F41AFB5A0A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2F0A303A-D334-6942-76EE-5460BFC62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104" y="443203"/>
            <a:ext cx="10827026" cy="6359442"/>
          </a:xfrm>
          <a:prstGeom prst="rect">
            <a:avLst/>
          </a:prstGeom>
        </p:spPr>
      </p:pic>
      <p:sp>
        <p:nvSpPr>
          <p:cNvPr id="5" name="Text 10">
            <a:extLst>
              <a:ext uri="{FF2B5EF4-FFF2-40B4-BE49-F238E27FC236}">
                <a16:creationId xmlns:a16="http://schemas.microsoft.com/office/drawing/2014/main" id="{37970DC8-3477-6C9C-B389-7C29EB50A25C}"/>
              </a:ext>
            </a:extLst>
          </p:cNvPr>
          <p:cNvSpPr/>
          <p:nvPr/>
        </p:nvSpPr>
        <p:spPr>
          <a:xfrm>
            <a:off x="-103188" y="55355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Tableau Dashboard</a:t>
            </a:r>
          </a:p>
        </p:txBody>
      </p:sp>
    </p:spTree>
    <p:extLst>
      <p:ext uri="{BB962C8B-B14F-4D97-AF65-F5344CB8AC3E}">
        <p14:creationId xmlns:p14="http://schemas.microsoft.com/office/powerpoint/2010/main" val="1947329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3410" y="2516505"/>
            <a:ext cx="7026275" cy="15322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8800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863600" y="4641850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3519170" y="4641850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1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3"/>
          <a:srcRect t="22162"/>
          <a:stretch/>
        </p:blipFill>
        <p:spPr>
          <a:xfrm>
            <a:off x="7364095" y="1974850"/>
            <a:ext cx="4268470" cy="332359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2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20:05:32-d2nf9318bjvh7rlj0b7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1907818"/>
            <a:ext cx="361315" cy="291465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20:05:32-d2nf9318bjvh7rlj0b7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2612033"/>
            <a:ext cx="361315" cy="29146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08-27-20:05:32-d2nf9318bjvh7rlj0b7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3304818"/>
            <a:ext cx="361315" cy="29146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08-27-20:05:32-d2nf9318bjvh7rlj0b7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4024273"/>
            <a:ext cx="361315" cy="291465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08-27-20:05:32-d2nf9318bjvh7rlj0b7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4694198"/>
            <a:ext cx="361315" cy="291465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08-27-20:05:32-d2nf9318bjvh7rlj0b7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5399683"/>
            <a:ext cx="361315" cy="291465"/>
          </a:xfrm>
          <a:prstGeom prst="rect">
            <a:avLst/>
          </a:prstGeom>
        </p:spPr>
      </p:pic>
      <p:sp>
        <p:nvSpPr>
          <p:cNvPr id="11" name="Shape 0"/>
          <p:cNvSpPr/>
          <p:nvPr/>
        </p:nvSpPr>
        <p:spPr>
          <a:xfrm>
            <a:off x="1555115" y="639088"/>
            <a:ext cx="5876925" cy="11080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2" name="Text 1"/>
          <p:cNvSpPr/>
          <p:nvPr/>
        </p:nvSpPr>
        <p:spPr>
          <a:xfrm>
            <a:off x="1555115" y="639088"/>
            <a:ext cx="5876925" cy="1108075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b"/>
          <a:lstStyle/>
          <a:p>
            <a:pPr marL="0" indent="0">
              <a:lnSpc>
                <a:spcPct val="100000"/>
              </a:lnSpc>
              <a:buNone/>
            </a:pPr>
            <a:r>
              <a:rPr lang="en-US" sz="6600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13" name="Text 2"/>
          <p:cNvSpPr/>
          <p:nvPr/>
        </p:nvSpPr>
        <p:spPr>
          <a:xfrm>
            <a:off x="1819275" y="1773198"/>
            <a:ext cx="78041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3"/>
          <p:cNvSpPr/>
          <p:nvPr/>
        </p:nvSpPr>
        <p:spPr>
          <a:xfrm>
            <a:off x="2773680" y="1832888"/>
            <a:ext cx="6160135" cy="42961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15" name="Text 4"/>
          <p:cNvSpPr/>
          <p:nvPr/>
        </p:nvSpPr>
        <p:spPr>
          <a:xfrm>
            <a:off x="1819275" y="2465983"/>
            <a:ext cx="81851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5"/>
          <p:cNvSpPr/>
          <p:nvPr/>
        </p:nvSpPr>
        <p:spPr>
          <a:xfrm>
            <a:off x="2773680" y="2524403"/>
            <a:ext cx="6160135" cy="42961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Performance Metrics</a:t>
            </a:r>
            <a:endParaRPr lang="en-US" sz="1600" dirty="0"/>
          </a:p>
        </p:txBody>
      </p:sp>
      <p:sp>
        <p:nvSpPr>
          <p:cNvPr id="17" name="Text 6"/>
          <p:cNvSpPr/>
          <p:nvPr/>
        </p:nvSpPr>
        <p:spPr>
          <a:xfrm>
            <a:off x="1819275" y="3158768"/>
            <a:ext cx="81851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8" name="Text 7"/>
          <p:cNvSpPr/>
          <p:nvPr/>
        </p:nvSpPr>
        <p:spPr>
          <a:xfrm>
            <a:off x="2773680" y="3217188"/>
            <a:ext cx="6160135" cy="42961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Pricing and Market Alignment</a:t>
            </a:r>
            <a:endParaRPr lang="en-US" sz="1600" dirty="0"/>
          </a:p>
        </p:txBody>
      </p:sp>
      <p:sp>
        <p:nvSpPr>
          <p:cNvPr id="19" name="Text 8"/>
          <p:cNvSpPr/>
          <p:nvPr/>
        </p:nvSpPr>
        <p:spPr>
          <a:xfrm>
            <a:off x="1819275" y="3851553"/>
            <a:ext cx="81851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0" name="Text 9"/>
          <p:cNvSpPr/>
          <p:nvPr/>
        </p:nvSpPr>
        <p:spPr>
          <a:xfrm>
            <a:off x="2773680" y="3909973"/>
            <a:ext cx="6160135" cy="42961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Strategic Recommendations</a:t>
            </a:r>
            <a:endParaRPr lang="en-US" sz="1600" dirty="0"/>
          </a:p>
        </p:txBody>
      </p:sp>
      <p:sp>
        <p:nvSpPr>
          <p:cNvPr id="21" name="Text 10"/>
          <p:cNvSpPr/>
          <p:nvPr/>
        </p:nvSpPr>
        <p:spPr>
          <a:xfrm>
            <a:off x="1819275" y="4544338"/>
            <a:ext cx="81851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22" name="Text 11"/>
          <p:cNvSpPr/>
          <p:nvPr/>
        </p:nvSpPr>
        <p:spPr>
          <a:xfrm>
            <a:off x="2773680" y="4596408"/>
            <a:ext cx="6160135" cy="42961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Implementation</a:t>
            </a:r>
            <a:endParaRPr lang="en-US" sz="1600" dirty="0"/>
          </a:p>
        </p:txBody>
      </p:sp>
      <p:sp>
        <p:nvSpPr>
          <p:cNvPr id="23" name="Text 12"/>
          <p:cNvSpPr/>
          <p:nvPr/>
        </p:nvSpPr>
        <p:spPr>
          <a:xfrm>
            <a:off x="1819275" y="5237123"/>
            <a:ext cx="81851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24" name="Text 13"/>
          <p:cNvSpPr/>
          <p:nvPr/>
        </p:nvSpPr>
        <p:spPr>
          <a:xfrm>
            <a:off x="2773680" y="5282843"/>
            <a:ext cx="6160135" cy="42961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Conclusion and Next Steps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800" b="1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b="1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2317" y="659130"/>
            <a:ext cx="9376833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AUTO1 Inventory Performance Insights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81000" y="1275715"/>
            <a:ext cx="8902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 Analysis of Retail Inventory Across European Markets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581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6" name="Shape 3"/>
          <p:cNvSpPr/>
          <p:nvPr/>
        </p:nvSpPr>
        <p:spPr>
          <a:xfrm>
            <a:off x="381000" y="3708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22250" y="127000"/>
                </a:moveTo>
                <a:cubicBezTo>
                  <a:pt x="222250" y="74430"/>
                  <a:pt x="179570" y="31750"/>
                  <a:pt x="127000" y="31750"/>
                </a:cubicBezTo>
                <a:cubicBezTo>
                  <a:pt x="74430" y="31750"/>
                  <a:pt x="31750" y="74430"/>
                  <a:pt x="31750" y="127000"/>
                </a:cubicBezTo>
                <a:cubicBezTo>
                  <a:pt x="31750" y="179570"/>
                  <a:pt x="74430" y="222250"/>
                  <a:pt x="127000" y="222250"/>
                </a:cubicBezTo>
                <a:cubicBezTo>
                  <a:pt x="179570" y="222250"/>
                  <a:pt x="222250" y="179570"/>
                  <a:pt x="222250" y="127000"/>
                </a:cubicBezTo>
                <a:close/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127000" y="166688"/>
                </a:moveTo>
                <a:cubicBezTo>
                  <a:pt x="148904" y="166688"/>
                  <a:pt x="166688" y="148904"/>
                  <a:pt x="166688" y="127000"/>
                </a:cubicBezTo>
                <a:cubicBezTo>
                  <a:pt x="166688" y="105096"/>
                  <a:pt x="148904" y="87313"/>
                  <a:pt x="127000" y="87313"/>
                </a:cubicBezTo>
                <a:cubicBezTo>
                  <a:pt x="105096" y="87313"/>
                  <a:pt x="87313" y="105096"/>
                  <a:pt x="87313" y="127000"/>
                </a:cubicBezTo>
                <a:cubicBezTo>
                  <a:pt x="87313" y="148904"/>
                  <a:pt x="105096" y="166688"/>
                  <a:pt x="127000" y="166688"/>
                </a:cubicBezTo>
                <a:close/>
                <a:moveTo>
                  <a:pt x="127000" y="55563"/>
                </a:moveTo>
                <a:cubicBezTo>
                  <a:pt x="166427" y="55563"/>
                  <a:pt x="198438" y="87573"/>
                  <a:pt x="198438" y="127000"/>
                </a:cubicBezTo>
                <a:cubicBezTo>
                  <a:pt x="198438" y="166427"/>
                  <a:pt x="166427" y="198438"/>
                  <a:pt x="127000" y="198438"/>
                </a:cubicBezTo>
                <a:cubicBezTo>
                  <a:pt x="87573" y="198438"/>
                  <a:pt x="55563" y="166427"/>
                  <a:pt x="55563" y="127000"/>
                </a:cubicBezTo>
                <a:cubicBezTo>
                  <a:pt x="55563" y="87573"/>
                  <a:pt x="87573" y="55563"/>
                  <a:pt x="127000" y="55563"/>
                </a:cubicBezTo>
                <a:close/>
                <a:moveTo>
                  <a:pt x="111125" y="127000"/>
                </a:moveTo>
                <a:cubicBezTo>
                  <a:pt x="111125" y="118238"/>
                  <a:pt x="118238" y="111125"/>
                  <a:pt x="127000" y="111125"/>
                </a:cubicBezTo>
                <a:cubicBezTo>
                  <a:pt x="135762" y="111125"/>
                  <a:pt x="142875" y="118238"/>
                  <a:pt x="142875" y="127000"/>
                </a:cubicBezTo>
                <a:cubicBezTo>
                  <a:pt x="142875" y="135762"/>
                  <a:pt x="135762" y="142875"/>
                  <a:pt x="127000" y="142875"/>
                </a:cubicBezTo>
                <a:cubicBezTo>
                  <a:pt x="118238" y="142875"/>
                  <a:pt x="111125" y="135762"/>
                  <a:pt x="111125" y="127000"/>
                </a:cubicBez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7" name="Text 4"/>
          <p:cNvSpPr/>
          <p:nvPr/>
        </p:nvSpPr>
        <p:spPr>
          <a:xfrm>
            <a:off x="914400" y="3581400"/>
            <a:ext cx="3543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Objective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14400" y="3886200"/>
            <a:ext cx="3035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Understand how pricing, brand mix, and time-on-market affect profitability and sales speed.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267" y="3581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0" name="Shape 7"/>
          <p:cNvSpPr/>
          <p:nvPr/>
        </p:nvSpPr>
        <p:spPr>
          <a:xfrm>
            <a:off x="4345517" y="37084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206325" y="104428"/>
                </a:moveTo>
                <a:cubicBezTo>
                  <a:pt x="212378" y="102791"/>
                  <a:pt x="218728" y="105668"/>
                  <a:pt x="221456" y="111274"/>
                </a:cubicBezTo>
                <a:lnTo>
                  <a:pt x="230684" y="129927"/>
                </a:lnTo>
                <a:cubicBezTo>
                  <a:pt x="235793" y="130621"/>
                  <a:pt x="240804" y="132011"/>
                  <a:pt x="245517" y="133945"/>
                </a:cubicBezTo>
                <a:lnTo>
                  <a:pt x="262880" y="122386"/>
                </a:lnTo>
                <a:cubicBezTo>
                  <a:pt x="268089" y="118914"/>
                  <a:pt x="274985" y="119608"/>
                  <a:pt x="279400" y="124023"/>
                </a:cubicBezTo>
                <a:lnTo>
                  <a:pt x="288925" y="133548"/>
                </a:lnTo>
                <a:cubicBezTo>
                  <a:pt x="293340" y="137964"/>
                  <a:pt x="294035" y="144909"/>
                  <a:pt x="290562" y="150068"/>
                </a:cubicBezTo>
                <a:lnTo>
                  <a:pt x="279003" y="167382"/>
                </a:lnTo>
                <a:cubicBezTo>
                  <a:pt x="279946" y="169714"/>
                  <a:pt x="280789" y="172145"/>
                  <a:pt x="281484" y="174675"/>
                </a:cubicBezTo>
                <a:cubicBezTo>
                  <a:pt x="282178" y="177205"/>
                  <a:pt x="282625" y="179685"/>
                  <a:pt x="282972" y="182215"/>
                </a:cubicBezTo>
                <a:lnTo>
                  <a:pt x="301675" y="191443"/>
                </a:lnTo>
                <a:cubicBezTo>
                  <a:pt x="307280" y="194221"/>
                  <a:pt x="310158" y="200571"/>
                  <a:pt x="308521" y="206573"/>
                </a:cubicBezTo>
                <a:lnTo>
                  <a:pt x="305048" y="219571"/>
                </a:lnTo>
                <a:cubicBezTo>
                  <a:pt x="303411" y="225574"/>
                  <a:pt x="297805" y="229642"/>
                  <a:pt x="291554" y="229245"/>
                </a:cubicBezTo>
                <a:lnTo>
                  <a:pt x="270718" y="227905"/>
                </a:lnTo>
                <a:cubicBezTo>
                  <a:pt x="267593" y="231924"/>
                  <a:pt x="263971" y="235645"/>
                  <a:pt x="259854" y="238820"/>
                </a:cubicBezTo>
                <a:lnTo>
                  <a:pt x="261193" y="259606"/>
                </a:lnTo>
                <a:cubicBezTo>
                  <a:pt x="261590" y="265857"/>
                  <a:pt x="257522" y="271512"/>
                  <a:pt x="251520" y="273100"/>
                </a:cubicBezTo>
                <a:lnTo>
                  <a:pt x="238522" y="276572"/>
                </a:lnTo>
                <a:cubicBezTo>
                  <a:pt x="232470" y="278209"/>
                  <a:pt x="226169" y="275332"/>
                  <a:pt x="223391" y="269726"/>
                </a:cubicBezTo>
                <a:lnTo>
                  <a:pt x="214164" y="251073"/>
                </a:lnTo>
                <a:cubicBezTo>
                  <a:pt x="209054" y="250379"/>
                  <a:pt x="204043" y="248989"/>
                  <a:pt x="199330" y="247055"/>
                </a:cubicBezTo>
                <a:lnTo>
                  <a:pt x="181967" y="258614"/>
                </a:lnTo>
                <a:cubicBezTo>
                  <a:pt x="176758" y="262086"/>
                  <a:pt x="169863" y="261392"/>
                  <a:pt x="165447" y="256977"/>
                </a:cubicBezTo>
                <a:lnTo>
                  <a:pt x="155922" y="247452"/>
                </a:lnTo>
                <a:cubicBezTo>
                  <a:pt x="151507" y="243036"/>
                  <a:pt x="150813" y="236141"/>
                  <a:pt x="154285" y="230932"/>
                </a:cubicBezTo>
                <a:lnTo>
                  <a:pt x="165844" y="213568"/>
                </a:lnTo>
                <a:cubicBezTo>
                  <a:pt x="164902" y="211237"/>
                  <a:pt x="164058" y="208806"/>
                  <a:pt x="163364" y="206276"/>
                </a:cubicBezTo>
                <a:cubicBezTo>
                  <a:pt x="162669" y="203746"/>
                  <a:pt x="162223" y="201216"/>
                  <a:pt x="161875" y="198735"/>
                </a:cubicBezTo>
                <a:lnTo>
                  <a:pt x="143173" y="189508"/>
                </a:lnTo>
                <a:cubicBezTo>
                  <a:pt x="137567" y="186730"/>
                  <a:pt x="134739" y="180380"/>
                  <a:pt x="136327" y="174377"/>
                </a:cubicBezTo>
                <a:lnTo>
                  <a:pt x="139799" y="161379"/>
                </a:lnTo>
                <a:cubicBezTo>
                  <a:pt x="141436" y="155377"/>
                  <a:pt x="147042" y="151309"/>
                  <a:pt x="153293" y="151705"/>
                </a:cubicBezTo>
                <a:lnTo>
                  <a:pt x="174079" y="153045"/>
                </a:lnTo>
                <a:cubicBezTo>
                  <a:pt x="177205" y="149027"/>
                  <a:pt x="180826" y="145306"/>
                  <a:pt x="184944" y="142131"/>
                </a:cubicBezTo>
                <a:lnTo>
                  <a:pt x="183604" y="121394"/>
                </a:lnTo>
                <a:cubicBezTo>
                  <a:pt x="183207" y="115143"/>
                  <a:pt x="187275" y="109488"/>
                  <a:pt x="193278" y="107900"/>
                </a:cubicBezTo>
                <a:lnTo>
                  <a:pt x="206276" y="104428"/>
                </a:lnTo>
                <a:close/>
                <a:moveTo>
                  <a:pt x="222448" y="168672"/>
                </a:moveTo>
                <a:cubicBezTo>
                  <a:pt x="210401" y="168686"/>
                  <a:pt x="200631" y="178478"/>
                  <a:pt x="200645" y="190525"/>
                </a:cubicBezTo>
                <a:cubicBezTo>
                  <a:pt x="200659" y="202572"/>
                  <a:pt x="210451" y="212342"/>
                  <a:pt x="222498" y="212328"/>
                </a:cubicBezTo>
                <a:cubicBezTo>
                  <a:pt x="234545" y="212314"/>
                  <a:pt x="244315" y="202522"/>
                  <a:pt x="244301" y="190475"/>
                </a:cubicBezTo>
                <a:cubicBezTo>
                  <a:pt x="244288" y="178428"/>
                  <a:pt x="234496" y="168658"/>
                  <a:pt x="222448" y="168672"/>
                </a:cubicBezTo>
                <a:close/>
                <a:moveTo>
                  <a:pt x="111571" y="-22572"/>
                </a:moveTo>
                <a:lnTo>
                  <a:pt x="124569" y="-19100"/>
                </a:lnTo>
                <a:cubicBezTo>
                  <a:pt x="130572" y="-17462"/>
                  <a:pt x="134640" y="-11807"/>
                  <a:pt x="134243" y="-5606"/>
                </a:cubicBezTo>
                <a:lnTo>
                  <a:pt x="132904" y="15131"/>
                </a:lnTo>
                <a:cubicBezTo>
                  <a:pt x="137021" y="18306"/>
                  <a:pt x="140643" y="21977"/>
                  <a:pt x="143768" y="26045"/>
                </a:cubicBezTo>
                <a:lnTo>
                  <a:pt x="164604" y="24705"/>
                </a:lnTo>
                <a:cubicBezTo>
                  <a:pt x="170805" y="24309"/>
                  <a:pt x="176461" y="28377"/>
                  <a:pt x="178098" y="34379"/>
                </a:cubicBezTo>
                <a:lnTo>
                  <a:pt x="181570" y="47377"/>
                </a:lnTo>
                <a:cubicBezTo>
                  <a:pt x="183158" y="53380"/>
                  <a:pt x="180330" y="59730"/>
                  <a:pt x="174724" y="62508"/>
                </a:cubicBezTo>
                <a:lnTo>
                  <a:pt x="156021" y="71735"/>
                </a:lnTo>
                <a:cubicBezTo>
                  <a:pt x="155674" y="74265"/>
                  <a:pt x="155178" y="76795"/>
                  <a:pt x="154533" y="79276"/>
                </a:cubicBezTo>
                <a:cubicBezTo>
                  <a:pt x="153888" y="81756"/>
                  <a:pt x="152995" y="84237"/>
                  <a:pt x="152053" y="86568"/>
                </a:cubicBezTo>
                <a:lnTo>
                  <a:pt x="163612" y="103932"/>
                </a:lnTo>
                <a:cubicBezTo>
                  <a:pt x="167084" y="109141"/>
                  <a:pt x="166390" y="116036"/>
                  <a:pt x="161975" y="120452"/>
                </a:cubicBezTo>
                <a:lnTo>
                  <a:pt x="152450" y="129977"/>
                </a:lnTo>
                <a:cubicBezTo>
                  <a:pt x="148034" y="134392"/>
                  <a:pt x="141139" y="135086"/>
                  <a:pt x="135930" y="131614"/>
                </a:cubicBezTo>
                <a:lnTo>
                  <a:pt x="118566" y="120055"/>
                </a:lnTo>
                <a:cubicBezTo>
                  <a:pt x="113854" y="121989"/>
                  <a:pt x="108843" y="123379"/>
                  <a:pt x="103733" y="124073"/>
                </a:cubicBezTo>
                <a:lnTo>
                  <a:pt x="94506" y="142726"/>
                </a:lnTo>
                <a:cubicBezTo>
                  <a:pt x="91728" y="148332"/>
                  <a:pt x="85378" y="151160"/>
                  <a:pt x="79375" y="149572"/>
                </a:cubicBezTo>
                <a:lnTo>
                  <a:pt x="66377" y="146100"/>
                </a:lnTo>
                <a:cubicBezTo>
                  <a:pt x="60325" y="144463"/>
                  <a:pt x="56307" y="138807"/>
                  <a:pt x="56704" y="132606"/>
                </a:cubicBezTo>
                <a:lnTo>
                  <a:pt x="58043" y="111820"/>
                </a:lnTo>
                <a:cubicBezTo>
                  <a:pt x="53925" y="108645"/>
                  <a:pt x="50304" y="104973"/>
                  <a:pt x="47179" y="100905"/>
                </a:cubicBezTo>
                <a:lnTo>
                  <a:pt x="26343" y="102245"/>
                </a:lnTo>
                <a:cubicBezTo>
                  <a:pt x="20141" y="102642"/>
                  <a:pt x="14486" y="98574"/>
                  <a:pt x="12849" y="92571"/>
                </a:cubicBezTo>
                <a:lnTo>
                  <a:pt x="9376" y="79573"/>
                </a:lnTo>
                <a:cubicBezTo>
                  <a:pt x="7789" y="73571"/>
                  <a:pt x="10616" y="67221"/>
                  <a:pt x="16222" y="64443"/>
                </a:cubicBezTo>
                <a:lnTo>
                  <a:pt x="34925" y="55215"/>
                </a:lnTo>
                <a:cubicBezTo>
                  <a:pt x="35272" y="52685"/>
                  <a:pt x="35768" y="50205"/>
                  <a:pt x="36413" y="47675"/>
                </a:cubicBezTo>
                <a:cubicBezTo>
                  <a:pt x="37108" y="45145"/>
                  <a:pt x="37902" y="42714"/>
                  <a:pt x="38894" y="40382"/>
                </a:cubicBezTo>
                <a:lnTo>
                  <a:pt x="27335" y="23068"/>
                </a:lnTo>
                <a:cubicBezTo>
                  <a:pt x="23862" y="17859"/>
                  <a:pt x="24557" y="10964"/>
                  <a:pt x="28972" y="6548"/>
                </a:cubicBezTo>
                <a:lnTo>
                  <a:pt x="38497" y="-2977"/>
                </a:lnTo>
                <a:cubicBezTo>
                  <a:pt x="42912" y="-7392"/>
                  <a:pt x="49808" y="-8086"/>
                  <a:pt x="55017" y="-4614"/>
                </a:cubicBezTo>
                <a:lnTo>
                  <a:pt x="72380" y="6945"/>
                </a:lnTo>
                <a:cubicBezTo>
                  <a:pt x="77093" y="5011"/>
                  <a:pt x="82104" y="3621"/>
                  <a:pt x="87213" y="2927"/>
                </a:cubicBezTo>
                <a:lnTo>
                  <a:pt x="96441" y="-15726"/>
                </a:lnTo>
                <a:cubicBezTo>
                  <a:pt x="99219" y="-21332"/>
                  <a:pt x="105519" y="-24160"/>
                  <a:pt x="111571" y="-22572"/>
                </a:cubicBezTo>
                <a:close/>
                <a:moveTo>
                  <a:pt x="95448" y="41672"/>
                </a:moveTo>
                <a:cubicBezTo>
                  <a:pt x="83401" y="41672"/>
                  <a:pt x="73620" y="51453"/>
                  <a:pt x="73620" y="63500"/>
                </a:cubicBezTo>
                <a:cubicBezTo>
                  <a:pt x="73620" y="75547"/>
                  <a:pt x="83401" y="85328"/>
                  <a:pt x="95448" y="85328"/>
                </a:cubicBezTo>
                <a:cubicBezTo>
                  <a:pt x="107496" y="85328"/>
                  <a:pt x="117277" y="75547"/>
                  <a:pt x="117277" y="63500"/>
                </a:cubicBezTo>
                <a:cubicBezTo>
                  <a:pt x="117277" y="51453"/>
                  <a:pt x="107496" y="41672"/>
                  <a:pt x="95448" y="41672"/>
                </a:cubicBez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1" name="Text 8"/>
          <p:cNvSpPr/>
          <p:nvPr/>
        </p:nvSpPr>
        <p:spPr>
          <a:xfrm>
            <a:off x="4910667" y="3581400"/>
            <a:ext cx="3543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Tools Used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910667" y="4038600"/>
            <a:ext cx="3035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for data manipulation, SQL for analysis, and Tableau for visualization.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246534" y="3581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4" name="Shape 11"/>
          <p:cNvSpPr/>
          <p:nvPr/>
        </p:nvSpPr>
        <p:spPr>
          <a:xfrm>
            <a:off x="8373534" y="3708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31750"/>
                </a:moveTo>
                <a:cubicBezTo>
                  <a:pt x="31750" y="22969"/>
                  <a:pt x="24656" y="15875"/>
                  <a:pt x="15875" y="15875"/>
                </a:cubicBezTo>
                <a:cubicBezTo>
                  <a:pt x="7094" y="15875"/>
                  <a:pt x="0" y="22969"/>
                  <a:pt x="0" y="31750"/>
                </a:cubicBezTo>
                <a:lnTo>
                  <a:pt x="0" y="198438"/>
                </a:lnTo>
                <a:cubicBezTo>
                  <a:pt x="0" y="220365"/>
                  <a:pt x="17760" y="238125"/>
                  <a:pt x="39688" y="238125"/>
                </a:cubicBezTo>
                <a:lnTo>
                  <a:pt x="238125" y="238125"/>
                </a:lnTo>
                <a:cubicBezTo>
                  <a:pt x="246906" y="238125"/>
                  <a:pt x="254000" y="231031"/>
                  <a:pt x="254000" y="222250"/>
                </a:cubicBezTo>
                <a:cubicBezTo>
                  <a:pt x="254000" y="213469"/>
                  <a:pt x="246906" y="206375"/>
                  <a:pt x="238125" y="206375"/>
                </a:cubicBezTo>
                <a:lnTo>
                  <a:pt x="39688" y="206375"/>
                </a:lnTo>
                <a:cubicBezTo>
                  <a:pt x="35322" y="206375"/>
                  <a:pt x="31750" y="202803"/>
                  <a:pt x="31750" y="198438"/>
                </a:cubicBezTo>
                <a:lnTo>
                  <a:pt x="31750" y="31750"/>
                </a:lnTo>
                <a:close/>
                <a:moveTo>
                  <a:pt x="233462" y="74712"/>
                </a:moveTo>
                <a:cubicBezTo>
                  <a:pt x="239663" y="68511"/>
                  <a:pt x="239663" y="58440"/>
                  <a:pt x="233462" y="52239"/>
                </a:cubicBezTo>
                <a:cubicBezTo>
                  <a:pt x="227261" y="46037"/>
                  <a:pt x="217190" y="46037"/>
                  <a:pt x="210989" y="52239"/>
                </a:cubicBezTo>
                <a:lnTo>
                  <a:pt x="158750" y="104527"/>
                </a:lnTo>
                <a:lnTo>
                  <a:pt x="130274" y="76101"/>
                </a:lnTo>
                <a:cubicBezTo>
                  <a:pt x="124073" y="69900"/>
                  <a:pt x="114002" y="69900"/>
                  <a:pt x="107801" y="76101"/>
                </a:cubicBezTo>
                <a:lnTo>
                  <a:pt x="60176" y="123726"/>
                </a:lnTo>
                <a:cubicBezTo>
                  <a:pt x="53975" y="129927"/>
                  <a:pt x="53975" y="139998"/>
                  <a:pt x="60176" y="146199"/>
                </a:cubicBezTo>
                <a:cubicBezTo>
                  <a:pt x="66377" y="152400"/>
                  <a:pt x="76448" y="152400"/>
                  <a:pt x="82649" y="146199"/>
                </a:cubicBezTo>
                <a:lnTo>
                  <a:pt x="119063" y="109786"/>
                </a:lnTo>
                <a:lnTo>
                  <a:pt x="147538" y="138261"/>
                </a:lnTo>
                <a:cubicBezTo>
                  <a:pt x="153739" y="144463"/>
                  <a:pt x="163810" y="144463"/>
                  <a:pt x="170011" y="138261"/>
                </a:cubicBezTo>
                <a:lnTo>
                  <a:pt x="233511" y="74761"/>
                </a:ln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5" name="Text 12"/>
          <p:cNvSpPr/>
          <p:nvPr/>
        </p:nvSpPr>
        <p:spPr>
          <a:xfrm>
            <a:off x="8906934" y="3581400"/>
            <a:ext cx="3543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Outcome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906934" y="3886200"/>
            <a:ext cx="3035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Actionable insights to improve inventory turnover, liquidity, and pricing strategy.</a:t>
            </a:r>
            <a:endParaRPr lang="en-US" sz="1600" dirty="0"/>
          </a:p>
        </p:txBody>
      </p:sp>
      <p:sp>
        <p:nvSpPr>
          <p:cNvPr id="20" name="Text 5">
            <a:extLst>
              <a:ext uri="{FF2B5EF4-FFF2-40B4-BE49-F238E27FC236}">
                <a16:creationId xmlns:a16="http://schemas.microsoft.com/office/drawing/2014/main" id="{8981354B-53DC-3544-CFBB-225737E69111}"/>
              </a:ext>
            </a:extLst>
          </p:cNvPr>
          <p:cNvSpPr/>
          <p:nvPr/>
        </p:nvSpPr>
        <p:spPr>
          <a:xfrm>
            <a:off x="332317" y="2242502"/>
            <a:ext cx="927735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Approximately 1,000 car listings from October to December 2024, covering AUTO1’s European retail markets.</a:t>
            </a:r>
            <a:endParaRPr lang="en-US" sz="1600" dirty="0"/>
          </a:p>
        </p:txBody>
      </p:sp>
      <p:sp>
        <p:nvSpPr>
          <p:cNvPr id="22" name="Text 4">
            <a:extLst>
              <a:ext uri="{FF2B5EF4-FFF2-40B4-BE49-F238E27FC236}">
                <a16:creationId xmlns:a16="http://schemas.microsoft.com/office/drawing/2014/main" id="{3A10742A-C74B-BEA9-5FCF-27F4A871F030}"/>
              </a:ext>
            </a:extLst>
          </p:cNvPr>
          <p:cNvSpPr/>
          <p:nvPr/>
        </p:nvSpPr>
        <p:spPr>
          <a:xfrm>
            <a:off x="332317" y="2066290"/>
            <a:ext cx="3543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Scope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Dataset Overview and Variables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914400"/>
            <a:ext cx="5461000" cy="5689600"/>
          </a:xfrm>
          <a:custGeom>
            <a:avLst/>
            <a:gdLst/>
            <a:ahLst/>
            <a:cxnLst/>
            <a:rect l="l" t="t" r="r" b="b"/>
            <a:pathLst>
              <a:path w="5689600" h="5689600">
                <a:moveTo>
                  <a:pt x="101616" y="0"/>
                </a:moveTo>
                <a:lnTo>
                  <a:pt x="5587984" y="0"/>
                </a:lnTo>
                <a:cubicBezTo>
                  <a:pt x="5644105" y="0"/>
                  <a:pt x="5689600" y="45495"/>
                  <a:pt x="5689600" y="101616"/>
                </a:cubicBezTo>
                <a:lnTo>
                  <a:pt x="5689600" y="5587984"/>
                </a:lnTo>
                <a:cubicBezTo>
                  <a:pt x="5689600" y="5644105"/>
                  <a:pt x="5644105" y="5689600"/>
                  <a:pt x="5587984" y="5689600"/>
                </a:cubicBezTo>
                <a:lnTo>
                  <a:pt x="101616" y="5689600"/>
                </a:lnTo>
                <a:cubicBezTo>
                  <a:pt x="45495" y="5689600"/>
                  <a:pt x="0" y="5644105"/>
                  <a:pt x="0" y="5587984"/>
                </a:cubicBezTo>
                <a:lnTo>
                  <a:pt x="0" y="101616"/>
                </a:lnTo>
                <a:cubicBezTo>
                  <a:pt x="0" y="45533"/>
                  <a:pt x="45533" y="0"/>
                  <a:pt x="101616" y="0"/>
                </a:cubicBezTo>
                <a:close/>
              </a:path>
            </a:pathLst>
          </a:custGeom>
          <a:solidFill>
            <a:srgbClr val="A8D0F5">
              <a:alpha val="30196"/>
            </a:srgbClr>
          </a:solidFill>
          <a:ln/>
        </p:spPr>
        <p:txBody>
          <a:bodyPr/>
          <a:lstStyle/>
          <a:p>
            <a:endParaRPr lang="en-DE" dirty="0"/>
          </a:p>
        </p:txBody>
      </p:sp>
      <p:sp>
        <p:nvSpPr>
          <p:cNvPr id="5" name="Text 2"/>
          <p:cNvSpPr/>
          <p:nvPr/>
        </p:nvSpPr>
        <p:spPr>
          <a:xfrm>
            <a:off x="495300" y="1250950"/>
            <a:ext cx="429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Dataset Snapshot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95300" y="1771236"/>
            <a:ext cx="51181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analysis is based on a comprehensive dataset of car listings from AUTO1's retail inventory.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1020" y="2619582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50800" y="0"/>
                </a:moveTo>
                <a:cubicBezTo>
                  <a:pt x="57825" y="0"/>
                  <a:pt x="63500" y="5675"/>
                  <a:pt x="63500" y="12700"/>
                </a:cubicBezTo>
                <a:lnTo>
                  <a:pt x="63500" y="25400"/>
                </a:lnTo>
                <a:lnTo>
                  <a:pt x="114300" y="25400"/>
                </a:lnTo>
                <a:lnTo>
                  <a:pt x="114300" y="12700"/>
                </a:lnTo>
                <a:cubicBezTo>
                  <a:pt x="114300" y="5675"/>
                  <a:pt x="119975" y="0"/>
                  <a:pt x="127000" y="0"/>
                </a:cubicBezTo>
                <a:cubicBezTo>
                  <a:pt x="134025" y="0"/>
                  <a:pt x="139700" y="5675"/>
                  <a:pt x="139700" y="12700"/>
                </a:cubicBezTo>
                <a:lnTo>
                  <a:pt x="139700" y="25400"/>
                </a:lnTo>
                <a:lnTo>
                  <a:pt x="152400" y="25400"/>
                </a:lnTo>
                <a:cubicBezTo>
                  <a:pt x="166410" y="25400"/>
                  <a:pt x="177800" y="36790"/>
                  <a:pt x="177800" y="50800"/>
                </a:cubicBezTo>
                <a:lnTo>
                  <a:pt x="177800" y="165100"/>
                </a:lnTo>
                <a:cubicBezTo>
                  <a:pt x="177800" y="179110"/>
                  <a:pt x="166410" y="190500"/>
                  <a:pt x="152400" y="190500"/>
                </a:cubicBezTo>
                <a:lnTo>
                  <a:pt x="25400" y="190500"/>
                </a:lnTo>
                <a:cubicBezTo>
                  <a:pt x="11390" y="190500"/>
                  <a:pt x="0" y="179110"/>
                  <a:pt x="0" y="165100"/>
                </a:cubicBezTo>
                <a:lnTo>
                  <a:pt x="0" y="50800"/>
                </a:lnTo>
                <a:cubicBezTo>
                  <a:pt x="0" y="36790"/>
                  <a:pt x="11390" y="25400"/>
                  <a:pt x="25400" y="25400"/>
                </a:cubicBezTo>
                <a:lnTo>
                  <a:pt x="38100" y="25400"/>
                </a:lnTo>
                <a:lnTo>
                  <a:pt x="38100" y="12700"/>
                </a:lnTo>
                <a:cubicBezTo>
                  <a:pt x="38100" y="5675"/>
                  <a:pt x="43775" y="0"/>
                  <a:pt x="50800" y="0"/>
                </a:cubicBezTo>
                <a:close/>
                <a:moveTo>
                  <a:pt x="25400" y="95250"/>
                </a:moveTo>
                <a:lnTo>
                  <a:pt x="25400" y="107950"/>
                </a:lnTo>
                <a:cubicBezTo>
                  <a:pt x="25400" y="111443"/>
                  <a:pt x="28258" y="114300"/>
                  <a:pt x="31750" y="114300"/>
                </a:cubicBezTo>
                <a:lnTo>
                  <a:pt x="44450" y="114300"/>
                </a:lnTo>
                <a:cubicBezTo>
                  <a:pt x="47943" y="114300"/>
                  <a:pt x="50800" y="111443"/>
                  <a:pt x="50800" y="107950"/>
                </a:cubicBezTo>
                <a:lnTo>
                  <a:pt x="50800" y="95250"/>
                </a:lnTo>
                <a:cubicBezTo>
                  <a:pt x="50800" y="91757"/>
                  <a:pt x="47943" y="88900"/>
                  <a:pt x="44450" y="88900"/>
                </a:cubicBezTo>
                <a:lnTo>
                  <a:pt x="31750" y="88900"/>
                </a:lnTo>
                <a:cubicBezTo>
                  <a:pt x="28258" y="88900"/>
                  <a:pt x="25400" y="91757"/>
                  <a:pt x="25400" y="95250"/>
                </a:cubicBezTo>
                <a:close/>
                <a:moveTo>
                  <a:pt x="76200" y="95250"/>
                </a:moveTo>
                <a:lnTo>
                  <a:pt x="76200" y="107950"/>
                </a:lnTo>
                <a:cubicBezTo>
                  <a:pt x="76200" y="111443"/>
                  <a:pt x="79058" y="114300"/>
                  <a:pt x="82550" y="114300"/>
                </a:cubicBezTo>
                <a:lnTo>
                  <a:pt x="95250" y="114300"/>
                </a:lnTo>
                <a:cubicBezTo>
                  <a:pt x="98743" y="114300"/>
                  <a:pt x="101600" y="111443"/>
                  <a:pt x="101600" y="107950"/>
                </a:cubicBezTo>
                <a:lnTo>
                  <a:pt x="101600" y="95250"/>
                </a:lnTo>
                <a:cubicBezTo>
                  <a:pt x="101600" y="91757"/>
                  <a:pt x="98743" y="88900"/>
                  <a:pt x="95250" y="88900"/>
                </a:cubicBezTo>
                <a:lnTo>
                  <a:pt x="82550" y="88900"/>
                </a:lnTo>
                <a:cubicBezTo>
                  <a:pt x="79058" y="88900"/>
                  <a:pt x="76200" y="91757"/>
                  <a:pt x="76200" y="95250"/>
                </a:cubicBezTo>
                <a:close/>
                <a:moveTo>
                  <a:pt x="133350" y="88900"/>
                </a:moveTo>
                <a:cubicBezTo>
                  <a:pt x="129858" y="88900"/>
                  <a:pt x="127000" y="91757"/>
                  <a:pt x="127000" y="95250"/>
                </a:cubicBezTo>
                <a:lnTo>
                  <a:pt x="127000" y="107950"/>
                </a:lnTo>
                <a:cubicBezTo>
                  <a:pt x="127000" y="111443"/>
                  <a:pt x="129858" y="114300"/>
                  <a:pt x="133350" y="114300"/>
                </a:cubicBezTo>
                <a:lnTo>
                  <a:pt x="146050" y="114300"/>
                </a:lnTo>
                <a:cubicBezTo>
                  <a:pt x="149543" y="114300"/>
                  <a:pt x="152400" y="111443"/>
                  <a:pt x="152400" y="107950"/>
                </a:cubicBezTo>
                <a:lnTo>
                  <a:pt x="152400" y="95250"/>
                </a:lnTo>
                <a:cubicBezTo>
                  <a:pt x="152400" y="91757"/>
                  <a:pt x="149543" y="88900"/>
                  <a:pt x="146050" y="88900"/>
                </a:cubicBezTo>
                <a:lnTo>
                  <a:pt x="133350" y="88900"/>
                </a:lnTo>
                <a:close/>
                <a:moveTo>
                  <a:pt x="25400" y="146050"/>
                </a:moveTo>
                <a:lnTo>
                  <a:pt x="25400" y="158750"/>
                </a:lnTo>
                <a:cubicBezTo>
                  <a:pt x="25400" y="162243"/>
                  <a:pt x="28258" y="165100"/>
                  <a:pt x="31750" y="165100"/>
                </a:cubicBezTo>
                <a:lnTo>
                  <a:pt x="44450" y="165100"/>
                </a:lnTo>
                <a:cubicBezTo>
                  <a:pt x="47943" y="165100"/>
                  <a:pt x="50800" y="162243"/>
                  <a:pt x="50800" y="158750"/>
                </a:cubicBezTo>
                <a:lnTo>
                  <a:pt x="50800" y="146050"/>
                </a:lnTo>
                <a:cubicBezTo>
                  <a:pt x="50800" y="142558"/>
                  <a:pt x="47943" y="139700"/>
                  <a:pt x="44450" y="139700"/>
                </a:cubicBezTo>
                <a:lnTo>
                  <a:pt x="31750" y="139700"/>
                </a:lnTo>
                <a:cubicBezTo>
                  <a:pt x="28258" y="139700"/>
                  <a:pt x="25400" y="142558"/>
                  <a:pt x="25400" y="146050"/>
                </a:cubicBezTo>
                <a:close/>
                <a:moveTo>
                  <a:pt x="82550" y="139700"/>
                </a:moveTo>
                <a:cubicBezTo>
                  <a:pt x="79058" y="139700"/>
                  <a:pt x="76200" y="142558"/>
                  <a:pt x="76200" y="146050"/>
                </a:cubicBezTo>
                <a:lnTo>
                  <a:pt x="76200" y="158750"/>
                </a:lnTo>
                <a:cubicBezTo>
                  <a:pt x="76200" y="162243"/>
                  <a:pt x="79058" y="165100"/>
                  <a:pt x="82550" y="165100"/>
                </a:cubicBezTo>
                <a:lnTo>
                  <a:pt x="95250" y="165100"/>
                </a:lnTo>
                <a:cubicBezTo>
                  <a:pt x="98743" y="165100"/>
                  <a:pt x="101600" y="162243"/>
                  <a:pt x="101600" y="158750"/>
                </a:cubicBezTo>
                <a:lnTo>
                  <a:pt x="101600" y="146050"/>
                </a:lnTo>
                <a:cubicBezTo>
                  <a:pt x="101600" y="142558"/>
                  <a:pt x="98743" y="139700"/>
                  <a:pt x="95250" y="139700"/>
                </a:cubicBezTo>
                <a:lnTo>
                  <a:pt x="82550" y="139700"/>
                </a:lnTo>
                <a:close/>
                <a:moveTo>
                  <a:pt x="127000" y="146050"/>
                </a:moveTo>
                <a:lnTo>
                  <a:pt x="127000" y="158750"/>
                </a:lnTo>
                <a:cubicBezTo>
                  <a:pt x="127000" y="162243"/>
                  <a:pt x="129858" y="165100"/>
                  <a:pt x="133350" y="165100"/>
                </a:cubicBezTo>
                <a:lnTo>
                  <a:pt x="146050" y="165100"/>
                </a:lnTo>
                <a:cubicBezTo>
                  <a:pt x="149543" y="165100"/>
                  <a:pt x="152400" y="162243"/>
                  <a:pt x="152400" y="158750"/>
                </a:cubicBezTo>
                <a:lnTo>
                  <a:pt x="152400" y="146050"/>
                </a:lnTo>
                <a:cubicBezTo>
                  <a:pt x="152400" y="142558"/>
                  <a:pt x="149543" y="139700"/>
                  <a:pt x="146050" y="139700"/>
                </a:cubicBezTo>
                <a:lnTo>
                  <a:pt x="133350" y="139700"/>
                </a:lnTo>
                <a:cubicBezTo>
                  <a:pt x="129858" y="139700"/>
                  <a:pt x="127000" y="142558"/>
                  <a:pt x="127000" y="146050"/>
                </a:cubicBezTo>
                <a:close/>
              </a:path>
            </a:pathLst>
          </a:custGeom>
          <a:solidFill>
            <a:srgbClr val="3A7BD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8" name="Text 5"/>
          <p:cNvSpPr/>
          <p:nvPr/>
        </p:nvSpPr>
        <p:spPr>
          <a:xfrm>
            <a:off x="806450" y="2568782"/>
            <a:ext cx="2819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Period:</a:t>
            </a: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Oct–Dec 2024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41020" y="3078266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3657" y="46593"/>
                </a:moveTo>
                <a:lnTo>
                  <a:pt x="43299" y="76200"/>
                </a:lnTo>
                <a:lnTo>
                  <a:pt x="159901" y="76200"/>
                </a:lnTo>
                <a:lnTo>
                  <a:pt x="149542" y="46593"/>
                </a:lnTo>
                <a:cubicBezTo>
                  <a:pt x="147757" y="41513"/>
                  <a:pt x="142954" y="38100"/>
                  <a:pt x="137557" y="38100"/>
                </a:cubicBezTo>
                <a:lnTo>
                  <a:pt x="65643" y="38100"/>
                </a:lnTo>
                <a:cubicBezTo>
                  <a:pt x="60246" y="38100"/>
                  <a:pt x="55443" y="41513"/>
                  <a:pt x="53658" y="46593"/>
                </a:cubicBezTo>
                <a:close/>
                <a:moveTo>
                  <a:pt x="15716" y="78105"/>
                </a:moveTo>
                <a:lnTo>
                  <a:pt x="29686" y="38219"/>
                </a:lnTo>
                <a:cubicBezTo>
                  <a:pt x="35044" y="22939"/>
                  <a:pt x="49451" y="12700"/>
                  <a:pt x="65643" y="12700"/>
                </a:cubicBezTo>
                <a:lnTo>
                  <a:pt x="137557" y="12700"/>
                </a:lnTo>
                <a:cubicBezTo>
                  <a:pt x="153749" y="12700"/>
                  <a:pt x="168156" y="22939"/>
                  <a:pt x="173514" y="38219"/>
                </a:cubicBezTo>
                <a:lnTo>
                  <a:pt x="187484" y="78105"/>
                </a:lnTo>
                <a:cubicBezTo>
                  <a:pt x="196691" y="81915"/>
                  <a:pt x="203200" y="91003"/>
                  <a:pt x="203200" y="101600"/>
                </a:cubicBezTo>
                <a:lnTo>
                  <a:pt x="203200" y="177800"/>
                </a:lnTo>
                <a:cubicBezTo>
                  <a:pt x="203200" y="184825"/>
                  <a:pt x="197525" y="190500"/>
                  <a:pt x="190500" y="190500"/>
                </a:cubicBezTo>
                <a:lnTo>
                  <a:pt x="177800" y="190500"/>
                </a:lnTo>
                <a:cubicBezTo>
                  <a:pt x="170775" y="190500"/>
                  <a:pt x="165100" y="184825"/>
                  <a:pt x="165100" y="177800"/>
                </a:cubicBezTo>
                <a:lnTo>
                  <a:pt x="165100" y="165100"/>
                </a:lnTo>
                <a:lnTo>
                  <a:pt x="38100" y="165100"/>
                </a:lnTo>
                <a:lnTo>
                  <a:pt x="38100" y="177800"/>
                </a:lnTo>
                <a:cubicBezTo>
                  <a:pt x="38100" y="184825"/>
                  <a:pt x="32425" y="190500"/>
                  <a:pt x="25400" y="190500"/>
                </a:cubicBezTo>
                <a:lnTo>
                  <a:pt x="12700" y="190500"/>
                </a:lnTo>
                <a:cubicBezTo>
                  <a:pt x="5675" y="190500"/>
                  <a:pt x="0" y="184825"/>
                  <a:pt x="0" y="177800"/>
                </a:cubicBezTo>
                <a:lnTo>
                  <a:pt x="0" y="101600"/>
                </a:lnTo>
                <a:cubicBezTo>
                  <a:pt x="0" y="91003"/>
                  <a:pt x="6509" y="81915"/>
                  <a:pt x="15716" y="78105"/>
                </a:cubicBezTo>
                <a:close/>
                <a:moveTo>
                  <a:pt x="50800" y="120650"/>
                </a:moveTo>
                <a:cubicBezTo>
                  <a:pt x="50800" y="113641"/>
                  <a:pt x="45109" y="107950"/>
                  <a:pt x="38100" y="107950"/>
                </a:cubicBezTo>
                <a:cubicBezTo>
                  <a:pt x="31091" y="107950"/>
                  <a:pt x="25400" y="113641"/>
                  <a:pt x="25400" y="120650"/>
                </a:cubicBezTo>
                <a:cubicBezTo>
                  <a:pt x="25400" y="127659"/>
                  <a:pt x="31091" y="133350"/>
                  <a:pt x="38100" y="133350"/>
                </a:cubicBezTo>
                <a:cubicBezTo>
                  <a:pt x="45109" y="133350"/>
                  <a:pt x="50800" y="127659"/>
                  <a:pt x="50800" y="120650"/>
                </a:cubicBezTo>
                <a:close/>
                <a:moveTo>
                  <a:pt x="165100" y="133350"/>
                </a:moveTo>
                <a:cubicBezTo>
                  <a:pt x="172109" y="133350"/>
                  <a:pt x="177800" y="127659"/>
                  <a:pt x="177800" y="120650"/>
                </a:cubicBezTo>
                <a:cubicBezTo>
                  <a:pt x="177800" y="113641"/>
                  <a:pt x="172109" y="107950"/>
                  <a:pt x="165100" y="107950"/>
                </a:cubicBezTo>
                <a:cubicBezTo>
                  <a:pt x="158091" y="107950"/>
                  <a:pt x="152400" y="113641"/>
                  <a:pt x="152400" y="120650"/>
                </a:cubicBezTo>
                <a:cubicBezTo>
                  <a:pt x="152400" y="127659"/>
                  <a:pt x="158091" y="133350"/>
                  <a:pt x="165100" y="133350"/>
                </a:cubicBezTo>
                <a:close/>
              </a:path>
            </a:pathLst>
          </a:custGeom>
          <a:solidFill>
            <a:srgbClr val="3A7BD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0" name="Text 7"/>
          <p:cNvSpPr/>
          <p:nvPr/>
        </p:nvSpPr>
        <p:spPr>
          <a:xfrm>
            <a:off x="812800" y="2976666"/>
            <a:ext cx="3594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Sample Size:</a:t>
            </a: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~1,000 car listings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096000" y="914400"/>
            <a:ext cx="5842000" cy="5689600"/>
          </a:xfrm>
          <a:custGeom>
            <a:avLst/>
            <a:gdLst/>
            <a:ahLst/>
            <a:cxnLst/>
            <a:rect l="l" t="t" r="r" b="b"/>
            <a:pathLst>
              <a:path w="5689600" h="5689600">
                <a:moveTo>
                  <a:pt x="101616" y="0"/>
                </a:moveTo>
                <a:lnTo>
                  <a:pt x="5587984" y="0"/>
                </a:lnTo>
                <a:cubicBezTo>
                  <a:pt x="5644105" y="0"/>
                  <a:pt x="5689600" y="45495"/>
                  <a:pt x="5689600" y="101616"/>
                </a:cubicBezTo>
                <a:lnTo>
                  <a:pt x="5689600" y="5587984"/>
                </a:lnTo>
                <a:cubicBezTo>
                  <a:pt x="5689600" y="5644105"/>
                  <a:pt x="5644105" y="5689600"/>
                  <a:pt x="5587984" y="5689600"/>
                </a:cubicBezTo>
                <a:lnTo>
                  <a:pt x="101616" y="5689600"/>
                </a:lnTo>
                <a:cubicBezTo>
                  <a:pt x="45495" y="5689600"/>
                  <a:pt x="0" y="5644105"/>
                  <a:pt x="0" y="5587984"/>
                </a:cubicBezTo>
                <a:lnTo>
                  <a:pt x="0" y="101616"/>
                </a:lnTo>
                <a:cubicBezTo>
                  <a:pt x="0" y="45533"/>
                  <a:pt x="45533" y="0"/>
                  <a:pt x="101616" y="0"/>
                </a:cubicBezTo>
                <a:close/>
              </a:path>
            </a:pathLst>
          </a:custGeom>
          <a:solidFill>
            <a:srgbClr val="3A7BD5">
              <a:alpha val="20000"/>
            </a:srgbClr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2" name="Text 9"/>
          <p:cNvSpPr/>
          <p:nvPr/>
        </p:nvSpPr>
        <p:spPr>
          <a:xfrm>
            <a:off x="6451600" y="1117600"/>
            <a:ext cx="579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Key Variables &amp; Derived Metrics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451600" y="1625600"/>
            <a:ext cx="304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Variables: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451599" y="1981200"/>
            <a:ext cx="5245101" cy="147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Manufacturer 	• Model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Fuel Type 	• Buy Price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Listed Price 	• Market Reference Price</a:t>
            </a:r>
          </a:p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First Online Date	• Sale Date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451600" y="3962400"/>
            <a:ext cx="304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3A7BD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Derived Metrics: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451600" y="4302125"/>
            <a:ext cx="5416550" cy="12509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Gross Margin % = (Listed Price – Buy Price) ÷ Buy Price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Price Gap % = (Listed Price – Market Reference Price) ÷ Market Reference Price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Days on Market = Sale Date – First Online Date</a:t>
            </a:r>
            <a:endParaRPr lang="en-US" sz="1600" dirty="0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0F8CD039-B461-E77C-A748-C8FBBA734249}"/>
              </a:ext>
            </a:extLst>
          </p:cNvPr>
          <p:cNvSpPr/>
          <p:nvPr/>
        </p:nvSpPr>
        <p:spPr>
          <a:xfrm>
            <a:off x="445770" y="3690730"/>
            <a:ext cx="5118100" cy="27164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Dataset Profile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Total records: approximately 1,000 car listings from October to December 2024.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Coverage: AUTO1’s European retail inventory.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About 46 percent of cars were sold during the period, providing a balanced view of active and completed listings.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Performance Metrics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52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Inventory Performance Overview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286000"/>
            <a:ext cx="3759200" cy="1422400"/>
          </a:xfrm>
          <a:custGeom>
            <a:avLst/>
            <a:gdLst/>
            <a:ahLst/>
            <a:cxnLst/>
            <a:rect l="l" t="t" r="r" b="b"/>
            <a:pathLst>
              <a:path w="3759200" h="1422400">
                <a:moveTo>
                  <a:pt x="101602" y="0"/>
                </a:moveTo>
                <a:lnTo>
                  <a:pt x="3657598" y="0"/>
                </a:lnTo>
                <a:cubicBezTo>
                  <a:pt x="3713711" y="0"/>
                  <a:pt x="3759200" y="45489"/>
                  <a:pt x="3759200" y="101602"/>
                </a:cubicBezTo>
                <a:lnTo>
                  <a:pt x="3759200" y="1320798"/>
                </a:lnTo>
                <a:cubicBezTo>
                  <a:pt x="3759200" y="1376911"/>
                  <a:pt x="3713711" y="1422400"/>
                  <a:pt x="36575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BD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5" name="Text 2"/>
          <p:cNvSpPr/>
          <p:nvPr/>
        </p:nvSpPr>
        <p:spPr>
          <a:xfrm>
            <a:off x="1353608" y="2489200"/>
            <a:ext cx="15621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8000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999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379670" y="3149600"/>
            <a:ext cx="151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Total Cars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216400" y="2286000"/>
            <a:ext cx="3759200" cy="1422400"/>
          </a:xfrm>
          <a:custGeom>
            <a:avLst/>
            <a:gdLst/>
            <a:ahLst/>
            <a:cxnLst/>
            <a:rect l="l" t="t" r="r" b="b"/>
            <a:pathLst>
              <a:path w="3759200" h="1422400">
                <a:moveTo>
                  <a:pt x="101602" y="0"/>
                </a:moveTo>
                <a:lnTo>
                  <a:pt x="3657598" y="0"/>
                </a:lnTo>
                <a:cubicBezTo>
                  <a:pt x="3713711" y="0"/>
                  <a:pt x="3759200" y="45489"/>
                  <a:pt x="3759200" y="101602"/>
                </a:cubicBezTo>
                <a:lnTo>
                  <a:pt x="3759200" y="1320798"/>
                </a:lnTo>
                <a:cubicBezTo>
                  <a:pt x="3759200" y="1376911"/>
                  <a:pt x="3713711" y="1422400"/>
                  <a:pt x="36575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8" name="Text 5"/>
          <p:cNvSpPr/>
          <p:nvPr/>
        </p:nvSpPr>
        <p:spPr>
          <a:xfrm>
            <a:off x="4969008" y="2489200"/>
            <a:ext cx="2247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80000"/>
              </a:lnSpc>
              <a:buNone/>
            </a:pPr>
            <a:r>
              <a:rPr lang="en-US" sz="48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45.6%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936067" y="3149600"/>
            <a:ext cx="2324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Sell-Through Rate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178800" y="2286000"/>
            <a:ext cx="3759200" cy="1422400"/>
          </a:xfrm>
          <a:custGeom>
            <a:avLst/>
            <a:gdLst/>
            <a:ahLst/>
            <a:cxnLst/>
            <a:rect l="l" t="t" r="r" b="b"/>
            <a:pathLst>
              <a:path w="3759200" h="1422400">
                <a:moveTo>
                  <a:pt x="101602" y="0"/>
                </a:moveTo>
                <a:lnTo>
                  <a:pt x="3657598" y="0"/>
                </a:lnTo>
                <a:cubicBezTo>
                  <a:pt x="3713711" y="0"/>
                  <a:pt x="3759200" y="45489"/>
                  <a:pt x="3759200" y="101602"/>
                </a:cubicBezTo>
                <a:lnTo>
                  <a:pt x="3759200" y="1320798"/>
                </a:lnTo>
                <a:cubicBezTo>
                  <a:pt x="3759200" y="1376911"/>
                  <a:pt x="3713711" y="1422400"/>
                  <a:pt x="36575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1" name="Text 8"/>
          <p:cNvSpPr/>
          <p:nvPr/>
        </p:nvSpPr>
        <p:spPr>
          <a:xfrm>
            <a:off x="9238192" y="2489200"/>
            <a:ext cx="16383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80000"/>
              </a:lnSpc>
              <a:buNone/>
            </a:pPr>
            <a:r>
              <a:rPr lang="en-US" sz="48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~40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966200" y="3149600"/>
            <a:ext cx="218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Avg. Days to Sell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3911600"/>
            <a:ext cx="3759200" cy="1422400"/>
          </a:xfrm>
          <a:custGeom>
            <a:avLst/>
            <a:gdLst/>
            <a:ahLst/>
            <a:cxnLst/>
            <a:rect l="l" t="t" r="r" b="b"/>
            <a:pathLst>
              <a:path w="3759200" h="1422400">
                <a:moveTo>
                  <a:pt x="101602" y="0"/>
                </a:moveTo>
                <a:lnTo>
                  <a:pt x="3657598" y="0"/>
                </a:lnTo>
                <a:cubicBezTo>
                  <a:pt x="3713711" y="0"/>
                  <a:pt x="3759200" y="45489"/>
                  <a:pt x="3759200" y="101602"/>
                </a:cubicBezTo>
                <a:lnTo>
                  <a:pt x="3759200" y="1320798"/>
                </a:lnTo>
                <a:cubicBezTo>
                  <a:pt x="3759200" y="1376911"/>
                  <a:pt x="3713711" y="1422400"/>
                  <a:pt x="36575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4" name="Text 11"/>
          <p:cNvSpPr/>
          <p:nvPr/>
        </p:nvSpPr>
        <p:spPr>
          <a:xfrm>
            <a:off x="1006607" y="4114800"/>
            <a:ext cx="2247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80000"/>
              </a:lnSpc>
              <a:buNone/>
            </a:pPr>
            <a:r>
              <a:rPr lang="en-US" sz="48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39.6%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54087" y="4775200"/>
            <a:ext cx="236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Avg. Gross Margin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216400" y="3911600"/>
            <a:ext cx="3759200" cy="1422400"/>
          </a:xfrm>
          <a:custGeom>
            <a:avLst/>
            <a:gdLst/>
            <a:ahLst/>
            <a:cxnLst/>
            <a:rect l="l" t="t" r="r" b="b"/>
            <a:pathLst>
              <a:path w="3759200" h="1422400">
                <a:moveTo>
                  <a:pt x="101602" y="0"/>
                </a:moveTo>
                <a:lnTo>
                  <a:pt x="3657598" y="0"/>
                </a:lnTo>
                <a:cubicBezTo>
                  <a:pt x="3713711" y="0"/>
                  <a:pt x="3759200" y="45489"/>
                  <a:pt x="3759200" y="101602"/>
                </a:cubicBezTo>
                <a:lnTo>
                  <a:pt x="3759200" y="1320798"/>
                </a:lnTo>
                <a:cubicBezTo>
                  <a:pt x="3759200" y="1376911"/>
                  <a:pt x="3713711" y="1422400"/>
                  <a:pt x="36575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7" name="Text 14"/>
          <p:cNvSpPr/>
          <p:nvPr/>
        </p:nvSpPr>
        <p:spPr>
          <a:xfrm>
            <a:off x="5279099" y="4114800"/>
            <a:ext cx="16383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80000"/>
              </a:lnSpc>
              <a:buNone/>
            </a:pPr>
            <a:r>
              <a:rPr lang="en-US" sz="48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-1%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110956" y="4775200"/>
            <a:ext cx="1968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Avg. Price Gap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8178800" y="3911600"/>
            <a:ext cx="3759200" cy="1422400"/>
          </a:xfrm>
          <a:custGeom>
            <a:avLst/>
            <a:gdLst/>
            <a:ahLst/>
            <a:cxnLst/>
            <a:rect l="l" t="t" r="r" b="b"/>
            <a:pathLst>
              <a:path w="3759200" h="1422400">
                <a:moveTo>
                  <a:pt x="101602" y="0"/>
                </a:moveTo>
                <a:lnTo>
                  <a:pt x="3657598" y="0"/>
                </a:lnTo>
                <a:cubicBezTo>
                  <a:pt x="3713711" y="0"/>
                  <a:pt x="3759200" y="45489"/>
                  <a:pt x="3759200" y="101602"/>
                </a:cubicBezTo>
                <a:lnTo>
                  <a:pt x="3759200" y="1320798"/>
                </a:lnTo>
                <a:cubicBezTo>
                  <a:pt x="3759200" y="1376911"/>
                  <a:pt x="3713711" y="1422400"/>
                  <a:pt x="36575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20" name="Text 17"/>
          <p:cNvSpPr/>
          <p:nvPr/>
        </p:nvSpPr>
        <p:spPr>
          <a:xfrm>
            <a:off x="8382000" y="4165600"/>
            <a:ext cx="33528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Competitive pricing supports fast sales while sustaining strong profitability.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07110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0180" y="908685"/>
            <a:ext cx="6045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Fuel Type and Brand Mix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70180" y="1569085"/>
            <a:ext cx="604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Fuel Type Distribution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70180" y="2026285"/>
            <a:ext cx="553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Petrol:</a:t>
            </a: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≈72%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70180" y="2432685"/>
            <a:ext cx="553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Diesel:</a:t>
            </a: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≈25%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70180" y="2839085"/>
            <a:ext cx="553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Hybrid/Electric:</a:t>
            </a: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Small share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54000" y="4140200"/>
            <a:ext cx="604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3A7BD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Top-Margin Brands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54000" y="4597400"/>
            <a:ext cx="1714500" cy="660400"/>
          </a:xfrm>
          <a:custGeom>
            <a:avLst/>
            <a:gdLst/>
            <a:ahLst/>
            <a:cxnLst/>
            <a:rect l="l" t="t" r="r" b="b"/>
            <a:pathLst>
              <a:path w="1714500" h="660400">
                <a:moveTo>
                  <a:pt x="101603" y="0"/>
                </a:moveTo>
                <a:lnTo>
                  <a:pt x="1612897" y="0"/>
                </a:lnTo>
                <a:cubicBezTo>
                  <a:pt x="1669011" y="0"/>
                  <a:pt x="1714500" y="45489"/>
                  <a:pt x="1714500" y="101603"/>
                </a:cubicBezTo>
                <a:lnTo>
                  <a:pt x="1714500" y="558797"/>
                </a:lnTo>
                <a:cubicBezTo>
                  <a:pt x="1714500" y="614911"/>
                  <a:pt x="1669011" y="660400"/>
                  <a:pt x="1612897" y="660400"/>
                </a:cubicBezTo>
                <a:lnTo>
                  <a:pt x="101603" y="660400"/>
                </a:lnTo>
                <a:cubicBezTo>
                  <a:pt x="45527" y="660400"/>
                  <a:pt x="0" y="614873"/>
                  <a:pt x="0" y="5587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0" name="Text 7"/>
          <p:cNvSpPr/>
          <p:nvPr/>
        </p:nvSpPr>
        <p:spPr>
          <a:xfrm>
            <a:off x="152400" y="4749800"/>
            <a:ext cx="1917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SsangYong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167467" y="4597400"/>
            <a:ext cx="1714500" cy="660400"/>
          </a:xfrm>
          <a:custGeom>
            <a:avLst/>
            <a:gdLst/>
            <a:ahLst/>
            <a:cxnLst/>
            <a:rect l="l" t="t" r="r" b="b"/>
            <a:pathLst>
              <a:path w="1714500" h="660400">
                <a:moveTo>
                  <a:pt x="101603" y="0"/>
                </a:moveTo>
                <a:lnTo>
                  <a:pt x="1612897" y="0"/>
                </a:lnTo>
                <a:cubicBezTo>
                  <a:pt x="1669011" y="0"/>
                  <a:pt x="1714500" y="45489"/>
                  <a:pt x="1714500" y="101603"/>
                </a:cubicBezTo>
                <a:lnTo>
                  <a:pt x="1714500" y="558797"/>
                </a:lnTo>
                <a:cubicBezTo>
                  <a:pt x="1714500" y="614911"/>
                  <a:pt x="1669011" y="660400"/>
                  <a:pt x="1612897" y="660400"/>
                </a:cubicBezTo>
                <a:lnTo>
                  <a:pt x="101603" y="660400"/>
                </a:lnTo>
                <a:cubicBezTo>
                  <a:pt x="45527" y="660400"/>
                  <a:pt x="0" y="614873"/>
                  <a:pt x="0" y="5587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2" name="Text 9"/>
          <p:cNvSpPr/>
          <p:nvPr/>
        </p:nvSpPr>
        <p:spPr>
          <a:xfrm>
            <a:off x="2065867" y="4749800"/>
            <a:ext cx="1917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Citroën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080933" y="4597400"/>
            <a:ext cx="1714500" cy="660400"/>
          </a:xfrm>
          <a:custGeom>
            <a:avLst/>
            <a:gdLst/>
            <a:ahLst/>
            <a:cxnLst/>
            <a:rect l="l" t="t" r="r" b="b"/>
            <a:pathLst>
              <a:path w="1714500" h="660400">
                <a:moveTo>
                  <a:pt x="101603" y="0"/>
                </a:moveTo>
                <a:lnTo>
                  <a:pt x="1612897" y="0"/>
                </a:lnTo>
                <a:cubicBezTo>
                  <a:pt x="1669011" y="0"/>
                  <a:pt x="1714500" y="45489"/>
                  <a:pt x="1714500" y="101603"/>
                </a:cubicBezTo>
                <a:lnTo>
                  <a:pt x="1714500" y="558797"/>
                </a:lnTo>
                <a:cubicBezTo>
                  <a:pt x="1714500" y="614911"/>
                  <a:pt x="1669011" y="660400"/>
                  <a:pt x="1612897" y="660400"/>
                </a:cubicBezTo>
                <a:lnTo>
                  <a:pt x="101603" y="660400"/>
                </a:lnTo>
                <a:cubicBezTo>
                  <a:pt x="45527" y="660400"/>
                  <a:pt x="0" y="614873"/>
                  <a:pt x="0" y="5587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4" name="Text 11"/>
          <p:cNvSpPr/>
          <p:nvPr/>
        </p:nvSpPr>
        <p:spPr>
          <a:xfrm>
            <a:off x="3979333" y="4749800"/>
            <a:ext cx="1917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Fiat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009858" y="254000"/>
            <a:ext cx="0" cy="3675270"/>
          </a:xfrm>
          <a:prstGeom prst="line">
            <a:avLst/>
          </a:prstGeom>
          <a:noFill/>
          <a:ln w="50800">
            <a:solidFill>
              <a:srgbClr val="A8D0F5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DE"/>
          </a:p>
        </p:txBody>
      </p:sp>
      <p:sp>
        <p:nvSpPr>
          <p:cNvPr id="16" name="Shape 13"/>
          <p:cNvSpPr/>
          <p:nvPr/>
        </p:nvSpPr>
        <p:spPr>
          <a:xfrm>
            <a:off x="6451600" y="88347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A8D0F5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7" name="Shape 14"/>
          <p:cNvSpPr/>
          <p:nvPr/>
        </p:nvSpPr>
        <p:spPr>
          <a:xfrm>
            <a:off x="6591300" y="1676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74367" y="228600"/>
                </a:moveTo>
                <a:cubicBezTo>
                  <a:pt x="178713" y="215325"/>
                  <a:pt x="187404" y="203299"/>
                  <a:pt x="197227" y="192941"/>
                </a:cubicBezTo>
                <a:cubicBezTo>
                  <a:pt x="216694" y="172462"/>
                  <a:pt x="228600" y="144780"/>
                  <a:pt x="228600" y="114300"/>
                </a:cubicBezTo>
                <a:cubicBezTo>
                  <a:pt x="228600" y="51197"/>
                  <a:pt x="177403" y="0"/>
                  <a:pt x="114300" y="0"/>
                </a:cubicBezTo>
                <a:cubicBezTo>
                  <a:pt x="51197" y="0"/>
                  <a:pt x="0" y="51197"/>
                  <a:pt x="0" y="114300"/>
                </a:cubicBezTo>
                <a:cubicBezTo>
                  <a:pt x="0" y="144780"/>
                  <a:pt x="11906" y="172462"/>
                  <a:pt x="31373" y="192941"/>
                </a:cubicBezTo>
                <a:cubicBezTo>
                  <a:pt x="41196" y="203299"/>
                  <a:pt x="49947" y="215325"/>
                  <a:pt x="54233" y="228600"/>
                </a:cubicBezTo>
                <a:lnTo>
                  <a:pt x="174308" y="228600"/>
                </a:lnTo>
                <a:close/>
                <a:moveTo>
                  <a:pt x="171450" y="257175"/>
                </a:moveTo>
                <a:lnTo>
                  <a:pt x="57150" y="257175"/>
                </a:lnTo>
                <a:lnTo>
                  <a:pt x="57150" y="266700"/>
                </a:lnTo>
                <a:cubicBezTo>
                  <a:pt x="57150" y="293013"/>
                  <a:pt x="78462" y="314325"/>
                  <a:pt x="104775" y="314325"/>
                </a:cubicBezTo>
                <a:lnTo>
                  <a:pt x="123825" y="314325"/>
                </a:lnTo>
                <a:cubicBezTo>
                  <a:pt x="150138" y="314325"/>
                  <a:pt x="171450" y="293013"/>
                  <a:pt x="171450" y="266700"/>
                </a:cubicBezTo>
                <a:lnTo>
                  <a:pt x="171450" y="257175"/>
                </a:lnTo>
                <a:close/>
                <a:moveTo>
                  <a:pt x="109537" y="66675"/>
                </a:moveTo>
                <a:cubicBezTo>
                  <a:pt x="85844" y="66675"/>
                  <a:pt x="66675" y="85844"/>
                  <a:pt x="66675" y="109537"/>
                </a:cubicBezTo>
                <a:cubicBezTo>
                  <a:pt x="66675" y="117455"/>
                  <a:pt x="60305" y="123825"/>
                  <a:pt x="52388" y="123825"/>
                </a:cubicBezTo>
                <a:cubicBezTo>
                  <a:pt x="44470" y="123825"/>
                  <a:pt x="38100" y="117455"/>
                  <a:pt x="38100" y="109537"/>
                </a:cubicBezTo>
                <a:cubicBezTo>
                  <a:pt x="38100" y="70068"/>
                  <a:pt x="70068" y="38100"/>
                  <a:pt x="109537" y="38100"/>
                </a:cubicBezTo>
                <a:cubicBezTo>
                  <a:pt x="117455" y="38100"/>
                  <a:pt x="123825" y="44470"/>
                  <a:pt x="123825" y="52388"/>
                </a:cubicBezTo>
                <a:cubicBezTo>
                  <a:pt x="123825" y="60305"/>
                  <a:pt x="117455" y="66675"/>
                  <a:pt x="109537" y="66675"/>
                </a:cubicBezTo>
                <a:close/>
              </a:path>
            </a:pathLst>
          </a:custGeom>
          <a:solidFill>
            <a:srgbClr val="004080"/>
          </a:solidFill>
          <a:ln/>
        </p:spPr>
        <p:txBody>
          <a:bodyPr/>
          <a:lstStyle/>
          <a:p>
            <a:endParaRPr lang="en-DE"/>
          </a:p>
        </p:txBody>
      </p:sp>
      <p:sp>
        <p:nvSpPr>
          <p:cNvPr id="18" name="Text 15"/>
          <p:cNvSpPr/>
          <p:nvPr/>
        </p:nvSpPr>
        <p:spPr>
          <a:xfrm>
            <a:off x="7162800" y="883478"/>
            <a:ext cx="5283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Key Takeaway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162800" y="1340678"/>
            <a:ext cx="4775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Align sourcing and pricing strategies with </a:t>
            </a:r>
            <a:r>
              <a:rPr lang="en-US" sz="1600" dirty="0">
                <a:solidFill>
                  <a:srgbClr val="004080"/>
                </a:solidFill>
                <a:highlight>
                  <a:srgbClr val="A8D0F5">
                    <a:alpha val="667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fast-turnover, high-margin brands </a:t>
            </a: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 maximize profitability and inventory efficiency.</a:t>
            </a:r>
            <a:endParaRPr lang="en-US" sz="1600" dirty="0"/>
          </a:p>
        </p:txBody>
      </p:sp>
      <p:sp>
        <p:nvSpPr>
          <p:cNvPr id="20" name="Text 16">
            <a:extLst>
              <a:ext uri="{FF2B5EF4-FFF2-40B4-BE49-F238E27FC236}">
                <a16:creationId xmlns:a16="http://schemas.microsoft.com/office/drawing/2014/main" id="{63D84C14-E841-CC9F-E168-566C621D045B}"/>
              </a:ext>
            </a:extLst>
          </p:cNvPr>
          <p:cNvSpPr/>
          <p:nvPr/>
        </p:nvSpPr>
        <p:spPr>
          <a:xfrm>
            <a:off x="254000" y="5416826"/>
            <a:ext cx="11633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SsangYong achieves the highest average gross margin (≈ 92 percent), followed by Citroën and Fiat. High-margin brands tend to sell faster, highlighting an opportunity to focus sourcing and pricing on these manufacturers.</a:t>
            </a:r>
            <a:endParaRPr lang="en-US" sz="1600" dirty="0"/>
          </a:p>
        </p:txBody>
      </p:sp>
      <p:pic>
        <p:nvPicPr>
          <p:cNvPr id="22" name="Picture 21" descr="A pie chart with numbers and a number of fuel type mix&#10;&#10;AI-generated content may be incorrect.">
            <a:extLst>
              <a:ext uri="{FF2B5EF4-FFF2-40B4-BE49-F238E27FC236}">
                <a16:creationId xmlns:a16="http://schemas.microsoft.com/office/drawing/2014/main" id="{E059505A-93A2-8D9A-1690-94DC4812C8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8780" y="1365885"/>
            <a:ext cx="2904886" cy="3020654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Pricing and Market Alignment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67</TotalTime>
  <Words>867</Words>
  <Application>Microsoft Office PowerPoint</Application>
  <PresentationFormat>Widescreen</PresentationFormat>
  <Paragraphs>149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Garamond</vt:lpstr>
      <vt:lpstr>Noto Sans SC</vt:lpstr>
      <vt:lpstr>MiSans</vt:lpstr>
      <vt:lpstr>Arial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AUTO1 Inventory Performance Insights</dc:title>
  <dc:subject>AUTO1 Inventory Performance Insights</dc:subject>
  <dc:creator>Kimi</dc:creator>
  <cp:lastModifiedBy>Sandeep Uprety</cp:lastModifiedBy>
  <cp:revision>21</cp:revision>
  <dcterms:created xsi:type="dcterms:W3CDTF">2025-11-01T19:13:14Z</dcterms:created>
  <dcterms:modified xsi:type="dcterms:W3CDTF">2025-11-01T20:30:02Z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{"Label":"AUTO1 Inventory Performance Insights","ContentProducer":"001191110108MACG2KBH8F10000","ProduceID":"d435ihn2ekftrh9lecs0","ReservedCode1":"","ContentPropagator":"001191110108MACG2KBH8F20000","PropagateID":"d435ihn2ekftrh9lecs0","ReservedCode2":""}</vt:lpwstr>
  </property>
</Properties>
</file>